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7" r:id="rId3"/>
    <p:sldId id="258" r:id="rId4"/>
    <p:sldId id="259" r:id="rId5"/>
    <p:sldId id="260" r:id="rId6"/>
    <p:sldId id="271" r:id="rId7"/>
    <p:sldId id="267" r:id="rId8"/>
    <p:sldId id="261" r:id="rId9"/>
    <p:sldId id="270" r:id="rId10"/>
    <p:sldId id="268" r:id="rId11"/>
    <p:sldId id="269"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2BA"/>
    <a:srgbClr val="651D32"/>
    <a:srgbClr val="742E43"/>
    <a:srgbClr val="5F293B"/>
    <a:srgbClr val="7B4651"/>
    <a:srgbClr val="712B3F"/>
    <a:srgbClr val="642F41"/>
    <a:srgbClr val="992D49"/>
    <a:srgbClr val="A0324E"/>
    <a:srgbClr val="DBC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48" autoAdjust="0"/>
    <p:restoredTop sz="96391" autoAdjust="0"/>
  </p:normalViewPr>
  <p:slideViewPr>
    <p:cSldViewPr>
      <p:cViewPr varScale="1">
        <p:scale>
          <a:sx n="115" d="100"/>
          <a:sy n="115" d="100"/>
        </p:scale>
        <p:origin x="1974" y="114"/>
      </p:cViewPr>
      <p:guideLst>
        <p:guide orient="horz" pos="754"/>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77C24-B267-42B4-A6DA-E2D49EAB81AC}" type="datetimeFigureOut">
              <a:rPr lang="es-MX" smtClean="0"/>
              <a:t>22/11/2022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3928-1AF9-4754-AEC5-36B8A96076B6}" type="slidenum">
              <a:rPr lang="es-MX" smtClean="0"/>
              <a:t>‹Nº›</a:t>
            </a:fld>
            <a:endParaRPr lang="es-MX"/>
          </a:p>
        </p:txBody>
      </p:sp>
    </p:spTree>
    <p:extLst>
      <p:ext uri="{BB962C8B-B14F-4D97-AF65-F5344CB8AC3E}">
        <p14:creationId xmlns:p14="http://schemas.microsoft.com/office/powerpoint/2010/main" val="34052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2</a:t>
            </a:fld>
            <a:endParaRPr lang="es-MX"/>
          </a:p>
        </p:txBody>
      </p:sp>
    </p:spTree>
    <p:extLst>
      <p:ext uri="{BB962C8B-B14F-4D97-AF65-F5344CB8AC3E}">
        <p14:creationId xmlns:p14="http://schemas.microsoft.com/office/powerpoint/2010/main" val="26029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4138616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162103969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o 10"/>
          <p:cNvGrpSpPr/>
          <p:nvPr userDrawn="1"/>
        </p:nvGrpSpPr>
        <p:grpSpPr>
          <a:xfrm>
            <a:off x="-23392" y="-27384"/>
            <a:ext cx="9162000" cy="864000"/>
            <a:chOff x="0" y="0"/>
            <a:chExt cx="7722407" cy="1079500"/>
          </a:xfrm>
        </p:grpSpPr>
        <p:sp>
          <p:nvSpPr>
            <p:cNvPr id="13" name="Rectángulo 480"/>
            <p:cNvSpPr/>
            <p:nvPr userDrawn="1"/>
          </p:nvSpPr>
          <p:spPr>
            <a:xfrm rot="5400000" flipV="1">
              <a:off x="843799" y="-843799"/>
              <a:ext cx="1079500" cy="2767097"/>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341455 w 4372800"/>
                <a:gd name="connsiteY0" fmla="*/ 23168 h 6092380"/>
                <a:gd name="connsiteX1" fmla="*/ 4372800 w 4372800"/>
                <a:gd name="connsiteY1" fmla="*/ 0 h 6092380"/>
                <a:gd name="connsiteX2" fmla="*/ 0 w 4372800"/>
                <a:gd name="connsiteY2" fmla="*/ 6092380 h 6092380"/>
                <a:gd name="connsiteX3" fmla="*/ 341455 w 4372800"/>
                <a:gd name="connsiteY3" fmla="*/ 23168 h 6092380"/>
                <a:gd name="connsiteX0" fmla="*/ 65769 w 4372800"/>
                <a:gd name="connsiteY0" fmla="*/ 46335 h 6092380"/>
                <a:gd name="connsiteX1" fmla="*/ 4372800 w 4372800"/>
                <a:gd name="connsiteY1" fmla="*/ 0 h 6092380"/>
                <a:gd name="connsiteX2" fmla="*/ 0 w 4372800"/>
                <a:gd name="connsiteY2" fmla="*/ 6092380 h 6092380"/>
                <a:gd name="connsiteX3" fmla="*/ 65769 w 4372800"/>
                <a:gd name="connsiteY3" fmla="*/ 46335 h 6092380"/>
                <a:gd name="connsiteX0" fmla="*/ 65769 w 5084259"/>
                <a:gd name="connsiteY0" fmla="*/ 13997 h 6060042"/>
                <a:gd name="connsiteX1" fmla="*/ 5084260 w 5084259"/>
                <a:gd name="connsiteY1" fmla="*/ -1 h 6060042"/>
                <a:gd name="connsiteX2" fmla="*/ 0 w 5084259"/>
                <a:gd name="connsiteY2" fmla="*/ 6060042 h 6060042"/>
                <a:gd name="connsiteX3" fmla="*/ 65769 w 5084259"/>
                <a:gd name="connsiteY3" fmla="*/ 13997 h 6060042"/>
              </a:gdLst>
              <a:ahLst/>
              <a:cxnLst>
                <a:cxn ang="0">
                  <a:pos x="connsiteX0" y="connsiteY0"/>
                </a:cxn>
                <a:cxn ang="0">
                  <a:pos x="connsiteX1" y="connsiteY1"/>
                </a:cxn>
                <a:cxn ang="0">
                  <a:pos x="connsiteX2" y="connsiteY2"/>
                </a:cxn>
                <a:cxn ang="0">
                  <a:pos x="connsiteX3" y="connsiteY3"/>
                </a:cxn>
              </a:cxnLst>
              <a:rect l="l" t="t" r="r" b="b"/>
              <a:pathLst>
                <a:path w="5084259" h="6060042">
                  <a:moveTo>
                    <a:pt x="65769" y="13997"/>
                  </a:moveTo>
                  <a:lnTo>
                    <a:pt x="5084260" y="-1"/>
                  </a:lnTo>
                  <a:lnTo>
                    <a:pt x="0" y="6060042"/>
                  </a:lnTo>
                  <a:lnTo>
                    <a:pt x="65769" y="13997"/>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Rectángulo 480"/>
            <p:cNvSpPr/>
            <p:nvPr userDrawn="1"/>
          </p:nvSpPr>
          <p:spPr>
            <a:xfrm rot="5400000" flipH="1" flipV="1">
              <a:off x="2653549" y="-977149"/>
              <a:ext cx="1067435" cy="304482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837615 w 2658522"/>
                <a:gd name="connsiteY0" fmla="*/ 0 h 7332043"/>
                <a:gd name="connsiteX1" fmla="*/ 2658522 w 2658522"/>
                <a:gd name="connsiteY1" fmla="*/ 2185810 h 7332043"/>
                <a:gd name="connsiteX2" fmla="*/ 0 w 2658522"/>
                <a:gd name="connsiteY2" fmla="*/ 7332043 h 7332043"/>
                <a:gd name="connsiteX3" fmla="*/ 837615 w 2658522"/>
                <a:gd name="connsiteY3" fmla="*/ 0 h 7332043"/>
                <a:gd name="connsiteX0" fmla="*/ 1581896 w 2658522"/>
                <a:gd name="connsiteY0" fmla="*/ 0 h 7566887"/>
                <a:gd name="connsiteX1" fmla="*/ 2658522 w 2658522"/>
                <a:gd name="connsiteY1" fmla="*/ 2420654 h 7566887"/>
                <a:gd name="connsiteX2" fmla="*/ 0 w 2658522"/>
                <a:gd name="connsiteY2" fmla="*/ 7566887 h 7566887"/>
                <a:gd name="connsiteX3" fmla="*/ 1581896 w 2658522"/>
                <a:gd name="connsiteY3" fmla="*/ 0 h 7566887"/>
                <a:gd name="connsiteX0" fmla="*/ 1352886 w 2429512"/>
                <a:gd name="connsiteY0" fmla="*/ 0 h 6946130"/>
                <a:gd name="connsiteX1" fmla="*/ 2429512 w 2429512"/>
                <a:gd name="connsiteY1" fmla="*/ 2420654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82072"/>
                <a:gd name="connsiteY0" fmla="*/ 0 h 6946130"/>
                <a:gd name="connsiteX1" fmla="*/ 2482073 w 2482072"/>
                <a:gd name="connsiteY1" fmla="*/ 2571125 h 6946130"/>
                <a:gd name="connsiteX2" fmla="*/ 0 w 2482072"/>
                <a:gd name="connsiteY2" fmla="*/ 6946130 h 6946130"/>
                <a:gd name="connsiteX3" fmla="*/ 1352886 w 2482072"/>
                <a:gd name="connsiteY3" fmla="*/ 0 h 6946130"/>
                <a:gd name="connsiteX0" fmla="*/ 1515223 w 2644409"/>
                <a:gd name="connsiteY0" fmla="*/ 0 h 6650505"/>
                <a:gd name="connsiteX1" fmla="*/ 2644410 w 2644409"/>
                <a:gd name="connsiteY1" fmla="*/ 2571125 h 6650505"/>
                <a:gd name="connsiteX2" fmla="*/ 1 w 2644409"/>
                <a:gd name="connsiteY2" fmla="*/ 6650506 h 6650505"/>
                <a:gd name="connsiteX3" fmla="*/ 1515223 w 2644409"/>
                <a:gd name="connsiteY3" fmla="*/ 0 h 6650505"/>
                <a:gd name="connsiteX0" fmla="*/ 1515223 w 2636128"/>
                <a:gd name="connsiteY0" fmla="*/ 0 h 6650505"/>
                <a:gd name="connsiteX1" fmla="*/ 2636128 w 2636128"/>
                <a:gd name="connsiteY1" fmla="*/ 2580359 h 6650505"/>
                <a:gd name="connsiteX2" fmla="*/ 1 w 2636128"/>
                <a:gd name="connsiteY2" fmla="*/ 6650506 h 6650505"/>
                <a:gd name="connsiteX3" fmla="*/ 1515223 w 2636128"/>
                <a:gd name="connsiteY3" fmla="*/ 0 h 6650505"/>
                <a:gd name="connsiteX0" fmla="*/ 1515223 w 2591071"/>
                <a:gd name="connsiteY0" fmla="*/ 0 h 6650505"/>
                <a:gd name="connsiteX1" fmla="*/ 2591071 w 2591071"/>
                <a:gd name="connsiteY1" fmla="*/ 2571866 h 6650505"/>
                <a:gd name="connsiteX2" fmla="*/ 1 w 2591071"/>
                <a:gd name="connsiteY2" fmla="*/ 6650506 h 6650505"/>
                <a:gd name="connsiteX3" fmla="*/ 1515223 w 2591071"/>
                <a:gd name="connsiteY3" fmla="*/ 0 h 6650505"/>
                <a:gd name="connsiteX0" fmla="*/ 1515223 w 2591071"/>
                <a:gd name="connsiteY0" fmla="*/ 0 h 6650505"/>
                <a:gd name="connsiteX1" fmla="*/ 2591072 w 2591071"/>
                <a:gd name="connsiteY1" fmla="*/ 2512246 h 6650505"/>
                <a:gd name="connsiteX2" fmla="*/ 1 w 2591071"/>
                <a:gd name="connsiteY2" fmla="*/ 6650506 h 6650505"/>
                <a:gd name="connsiteX3" fmla="*/ 1515223 w 2591071"/>
                <a:gd name="connsiteY3" fmla="*/ 0 h 6650505"/>
                <a:gd name="connsiteX0" fmla="*/ 1515223 w 2629721"/>
                <a:gd name="connsiteY0" fmla="*/ 0 h 6650505"/>
                <a:gd name="connsiteX1" fmla="*/ 2629722 w 2629721"/>
                <a:gd name="connsiteY1" fmla="*/ 2573917 h 6650505"/>
                <a:gd name="connsiteX2" fmla="*/ 1 w 2629721"/>
                <a:gd name="connsiteY2" fmla="*/ 6650506 h 6650505"/>
                <a:gd name="connsiteX3" fmla="*/ 1515223 w 2629721"/>
                <a:gd name="connsiteY3" fmla="*/ 0 h 6650505"/>
              </a:gdLst>
              <a:ahLst/>
              <a:cxnLst>
                <a:cxn ang="0">
                  <a:pos x="connsiteX0" y="connsiteY0"/>
                </a:cxn>
                <a:cxn ang="0">
                  <a:pos x="connsiteX1" y="connsiteY1"/>
                </a:cxn>
                <a:cxn ang="0">
                  <a:pos x="connsiteX2" y="connsiteY2"/>
                </a:cxn>
                <a:cxn ang="0">
                  <a:pos x="connsiteX3" y="connsiteY3"/>
                </a:cxn>
              </a:cxnLst>
              <a:rect l="l" t="t" r="r" b="b"/>
              <a:pathLst>
                <a:path w="2629721" h="6650505">
                  <a:moveTo>
                    <a:pt x="1515223" y="0"/>
                  </a:moveTo>
                  <a:lnTo>
                    <a:pt x="2629722" y="2573917"/>
                  </a:lnTo>
                  <a:lnTo>
                    <a:pt x="1" y="6650506"/>
                  </a:lnTo>
                  <a:lnTo>
                    <a:pt x="1515223" y="0"/>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480"/>
            <p:cNvSpPr/>
            <p:nvPr userDrawn="1"/>
          </p:nvSpPr>
          <p:spPr>
            <a:xfrm flipH="1" flipV="1">
              <a:off x="3787024" y="3926"/>
              <a:ext cx="2301875" cy="105600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537415 w 2613513"/>
                <a:gd name="connsiteY0" fmla="*/ 0 h 6924457"/>
                <a:gd name="connsiteX1" fmla="*/ 2613513 w 2613513"/>
                <a:gd name="connsiteY1" fmla="*/ 2003925 h 6924457"/>
                <a:gd name="connsiteX2" fmla="*/ 0 w 2613513"/>
                <a:gd name="connsiteY2" fmla="*/ 6924457 h 6924457"/>
                <a:gd name="connsiteX3" fmla="*/ 1537415 w 2613513"/>
                <a:gd name="connsiteY3" fmla="*/ 0 h 6924457"/>
                <a:gd name="connsiteX0" fmla="*/ 1537415 w 2713484"/>
                <a:gd name="connsiteY0" fmla="*/ 0 h 6924457"/>
                <a:gd name="connsiteX1" fmla="*/ 2713484 w 2713484"/>
                <a:gd name="connsiteY1" fmla="*/ 1766161 h 6924457"/>
                <a:gd name="connsiteX2" fmla="*/ 0 w 2713484"/>
                <a:gd name="connsiteY2" fmla="*/ 6924457 h 6924457"/>
                <a:gd name="connsiteX3" fmla="*/ 1537415 w 2713484"/>
                <a:gd name="connsiteY3" fmla="*/ 0 h 6924457"/>
                <a:gd name="connsiteX0" fmla="*/ 1727362 w 2903431"/>
                <a:gd name="connsiteY0" fmla="*/ 0 h 3663697"/>
                <a:gd name="connsiteX1" fmla="*/ 2903431 w 2903431"/>
                <a:gd name="connsiteY1" fmla="*/ 1766161 h 3663697"/>
                <a:gd name="connsiteX2" fmla="*/ 0 w 2903431"/>
                <a:gd name="connsiteY2" fmla="*/ 3663697 h 3663697"/>
                <a:gd name="connsiteX3" fmla="*/ 1727362 w 2903431"/>
                <a:gd name="connsiteY3" fmla="*/ 0 h 3663697"/>
                <a:gd name="connsiteX0" fmla="*/ 1947272 w 3123341"/>
                <a:gd name="connsiteY0" fmla="*/ 0 h 4156249"/>
                <a:gd name="connsiteX1" fmla="*/ 3123341 w 3123341"/>
                <a:gd name="connsiteY1" fmla="*/ 1766161 h 4156249"/>
                <a:gd name="connsiteX2" fmla="*/ 0 w 3123341"/>
                <a:gd name="connsiteY2" fmla="*/ 4156250 h 4156249"/>
                <a:gd name="connsiteX3" fmla="*/ 1947272 w 3123341"/>
                <a:gd name="connsiteY3" fmla="*/ 0 h 4156249"/>
                <a:gd name="connsiteX0" fmla="*/ 1992668 w 3168737"/>
                <a:gd name="connsiteY0" fmla="*/ 0 h 4214812"/>
                <a:gd name="connsiteX1" fmla="*/ 3168737 w 3168737"/>
                <a:gd name="connsiteY1" fmla="*/ 1766161 h 4214812"/>
                <a:gd name="connsiteX2" fmla="*/ 0 w 3168737"/>
                <a:gd name="connsiteY2" fmla="*/ 4214812 h 4214812"/>
                <a:gd name="connsiteX3" fmla="*/ 1992668 w 3168737"/>
                <a:gd name="connsiteY3" fmla="*/ 0 h 4214812"/>
                <a:gd name="connsiteX0" fmla="*/ 1992668 w 3195560"/>
                <a:gd name="connsiteY0" fmla="*/ 0 h 4214812"/>
                <a:gd name="connsiteX1" fmla="*/ 3195560 w 3195560"/>
                <a:gd name="connsiteY1" fmla="*/ 1559812 h 4214812"/>
                <a:gd name="connsiteX2" fmla="*/ 0 w 3195560"/>
                <a:gd name="connsiteY2" fmla="*/ 4214812 h 4214812"/>
                <a:gd name="connsiteX3" fmla="*/ 1992668 w 3195560"/>
                <a:gd name="connsiteY3" fmla="*/ 0 h 4214812"/>
                <a:gd name="connsiteX0" fmla="*/ 1912202 w 3115094"/>
                <a:gd name="connsiteY0" fmla="*/ 0 h 4214816"/>
                <a:gd name="connsiteX1" fmla="*/ 3115094 w 3115094"/>
                <a:gd name="connsiteY1" fmla="*/ 1559812 h 4214816"/>
                <a:gd name="connsiteX2" fmla="*/ 0 w 3115094"/>
                <a:gd name="connsiteY2" fmla="*/ 4214814 h 4214816"/>
                <a:gd name="connsiteX3" fmla="*/ 1912202 w 3115094"/>
                <a:gd name="connsiteY3" fmla="*/ 0 h 4214816"/>
                <a:gd name="connsiteX0" fmla="*/ 1992673 w 3195565"/>
                <a:gd name="connsiteY0" fmla="*/ 0 h 4111644"/>
                <a:gd name="connsiteX1" fmla="*/ 3195565 w 3195565"/>
                <a:gd name="connsiteY1" fmla="*/ 1559812 h 4111644"/>
                <a:gd name="connsiteX2" fmla="*/ 0 w 3195565"/>
                <a:gd name="connsiteY2" fmla="*/ 4111644 h 4111644"/>
                <a:gd name="connsiteX3" fmla="*/ 1992673 w 3195565"/>
                <a:gd name="connsiteY3" fmla="*/ 0 h 4111644"/>
                <a:gd name="connsiteX0" fmla="*/ 2020759 w 3195565"/>
                <a:gd name="connsiteY0" fmla="*/ 2 h 4183644"/>
                <a:gd name="connsiteX1" fmla="*/ 3195565 w 3195565"/>
                <a:gd name="connsiteY1" fmla="*/ 1631812 h 4183644"/>
                <a:gd name="connsiteX2" fmla="*/ 0 w 3195565"/>
                <a:gd name="connsiteY2" fmla="*/ 4183644 h 4183644"/>
                <a:gd name="connsiteX3" fmla="*/ 2020759 w 3195565"/>
                <a:gd name="connsiteY3" fmla="*/ 2 h 4183644"/>
                <a:gd name="connsiteX0" fmla="*/ 2020759 w 3120048"/>
                <a:gd name="connsiteY0" fmla="*/ -2 h 4183640"/>
                <a:gd name="connsiteX1" fmla="*/ 3120048 w 3120048"/>
                <a:gd name="connsiteY1" fmla="*/ 1735272 h 4183640"/>
                <a:gd name="connsiteX2" fmla="*/ 0 w 3120048"/>
                <a:gd name="connsiteY2" fmla="*/ 4183640 h 4183640"/>
                <a:gd name="connsiteX3" fmla="*/ 2020759 w 3120048"/>
                <a:gd name="connsiteY3" fmla="*/ -2 h 4183640"/>
                <a:gd name="connsiteX0" fmla="*/ 2020759 w 3120048"/>
                <a:gd name="connsiteY0" fmla="*/ 2 h 4183644"/>
                <a:gd name="connsiteX1" fmla="*/ 3120048 w 3120048"/>
                <a:gd name="connsiteY1" fmla="*/ 1787009 h 4183644"/>
                <a:gd name="connsiteX2" fmla="*/ 0 w 3120048"/>
                <a:gd name="connsiteY2" fmla="*/ 4183644 h 4183644"/>
                <a:gd name="connsiteX3" fmla="*/ 2020759 w 3120048"/>
                <a:gd name="connsiteY3" fmla="*/ 2 h 4183644"/>
                <a:gd name="connsiteX0" fmla="*/ 2079501 w 3120048"/>
                <a:gd name="connsiteY0" fmla="*/ 0 h 4183644"/>
                <a:gd name="connsiteX1" fmla="*/ 3120048 w 3120048"/>
                <a:gd name="connsiteY1" fmla="*/ 1787009 h 4183644"/>
                <a:gd name="connsiteX2" fmla="*/ 0 w 3120048"/>
                <a:gd name="connsiteY2" fmla="*/ 4183644 h 4183644"/>
                <a:gd name="connsiteX3" fmla="*/ 2079501 w 3120048"/>
                <a:gd name="connsiteY3" fmla="*/ 0 h 4183644"/>
                <a:gd name="connsiteX0" fmla="*/ 1802576 w 2843123"/>
                <a:gd name="connsiteY0" fmla="*/ 0 h 4074978"/>
                <a:gd name="connsiteX1" fmla="*/ 2843123 w 2843123"/>
                <a:gd name="connsiteY1" fmla="*/ 1787009 h 4074978"/>
                <a:gd name="connsiteX2" fmla="*/ 0 w 2843123"/>
                <a:gd name="connsiteY2" fmla="*/ 4074978 h 4074978"/>
                <a:gd name="connsiteX3" fmla="*/ 1802576 w 2843123"/>
                <a:gd name="connsiteY3" fmla="*/ 0 h 4074978"/>
                <a:gd name="connsiteX0" fmla="*/ 1719717 w 2760264"/>
                <a:gd name="connsiteY0" fmla="*/ 0 h 4053637"/>
                <a:gd name="connsiteX1" fmla="*/ 2760264 w 2760264"/>
                <a:gd name="connsiteY1" fmla="*/ 1787009 h 4053637"/>
                <a:gd name="connsiteX2" fmla="*/ 0 w 2760264"/>
                <a:gd name="connsiteY2" fmla="*/ 4053637 h 4053637"/>
                <a:gd name="connsiteX3" fmla="*/ 1719717 w 2760264"/>
                <a:gd name="connsiteY3" fmla="*/ 0 h 4053637"/>
                <a:gd name="connsiteX0" fmla="*/ 1719892 w 2760439"/>
                <a:gd name="connsiteY0" fmla="*/ 0 h 4008254"/>
                <a:gd name="connsiteX1" fmla="*/ 2760439 w 2760439"/>
                <a:gd name="connsiteY1" fmla="*/ 1787009 h 4008254"/>
                <a:gd name="connsiteX2" fmla="*/ 0 w 2760439"/>
                <a:gd name="connsiteY2" fmla="*/ 4008254 h 4008254"/>
                <a:gd name="connsiteX3" fmla="*/ 1719892 w 2760439"/>
                <a:gd name="connsiteY3" fmla="*/ 0 h 4008254"/>
                <a:gd name="connsiteX0" fmla="*/ 1720067 w 2760614"/>
                <a:gd name="connsiteY0" fmla="*/ 0 h 4073056"/>
                <a:gd name="connsiteX1" fmla="*/ 2760614 w 2760614"/>
                <a:gd name="connsiteY1" fmla="*/ 1787009 h 4073056"/>
                <a:gd name="connsiteX2" fmla="*/ 0 w 2760614"/>
                <a:gd name="connsiteY2" fmla="*/ 4073055 h 4073056"/>
                <a:gd name="connsiteX3" fmla="*/ 1720067 w 2760614"/>
                <a:gd name="connsiteY3" fmla="*/ 0 h 4073056"/>
                <a:gd name="connsiteX0" fmla="*/ 1720067 w 2919941"/>
                <a:gd name="connsiteY0" fmla="*/ 0 h 4073056"/>
                <a:gd name="connsiteX1" fmla="*/ 2919941 w 2919941"/>
                <a:gd name="connsiteY1" fmla="*/ 2064714 h 4073056"/>
                <a:gd name="connsiteX2" fmla="*/ 0 w 2919941"/>
                <a:gd name="connsiteY2" fmla="*/ 4073055 h 4073056"/>
                <a:gd name="connsiteX3" fmla="*/ 1720067 w 2919941"/>
                <a:gd name="connsiteY3" fmla="*/ 0 h 4073056"/>
                <a:gd name="connsiteX0" fmla="*/ 1720067 w 2919941"/>
                <a:gd name="connsiteY0" fmla="*/ 0 h 4073056"/>
                <a:gd name="connsiteX1" fmla="*/ 2919941 w 2919941"/>
                <a:gd name="connsiteY1" fmla="*/ 2107438 h 4073056"/>
                <a:gd name="connsiteX2" fmla="*/ 0 w 2919941"/>
                <a:gd name="connsiteY2" fmla="*/ 4073055 h 4073056"/>
                <a:gd name="connsiteX3" fmla="*/ 1720067 w 2919941"/>
                <a:gd name="connsiteY3" fmla="*/ 0 h 4073056"/>
                <a:gd name="connsiteX0" fmla="*/ 1720656 w 2920530"/>
                <a:gd name="connsiteY0" fmla="*/ 0 h 4050761"/>
                <a:gd name="connsiteX1" fmla="*/ 2920530 w 2920530"/>
                <a:gd name="connsiteY1" fmla="*/ 2107438 h 4050761"/>
                <a:gd name="connsiteX2" fmla="*/ 0 w 2920530"/>
                <a:gd name="connsiteY2" fmla="*/ 4050761 h 4050761"/>
                <a:gd name="connsiteX3" fmla="*/ 1720656 w 2920530"/>
                <a:gd name="connsiteY3" fmla="*/ 0 h 4050761"/>
                <a:gd name="connsiteX0" fmla="*/ 1721245 w 2921119"/>
                <a:gd name="connsiteY0" fmla="*/ 0 h 4050761"/>
                <a:gd name="connsiteX1" fmla="*/ 2921119 w 2921119"/>
                <a:gd name="connsiteY1" fmla="*/ 2107438 h 4050761"/>
                <a:gd name="connsiteX2" fmla="*/ 0 w 2921119"/>
                <a:gd name="connsiteY2" fmla="*/ 4050761 h 4050761"/>
                <a:gd name="connsiteX3" fmla="*/ 1721245 w 2921119"/>
                <a:gd name="connsiteY3" fmla="*/ 0 h 4050761"/>
                <a:gd name="connsiteX0" fmla="*/ 1721245 w 2921119"/>
                <a:gd name="connsiteY0" fmla="*/ 0 h 4095769"/>
                <a:gd name="connsiteX1" fmla="*/ 2921119 w 2921119"/>
                <a:gd name="connsiteY1" fmla="*/ 2107438 h 4095769"/>
                <a:gd name="connsiteX2" fmla="*/ 0 w 2921119"/>
                <a:gd name="connsiteY2" fmla="*/ 4095768 h 4095769"/>
                <a:gd name="connsiteX3" fmla="*/ 1721245 w 2921119"/>
                <a:gd name="connsiteY3" fmla="*/ 0 h 4095769"/>
              </a:gdLst>
              <a:ahLst/>
              <a:cxnLst>
                <a:cxn ang="0">
                  <a:pos x="connsiteX0" y="connsiteY0"/>
                </a:cxn>
                <a:cxn ang="0">
                  <a:pos x="connsiteX1" y="connsiteY1"/>
                </a:cxn>
                <a:cxn ang="0">
                  <a:pos x="connsiteX2" y="connsiteY2"/>
                </a:cxn>
                <a:cxn ang="0">
                  <a:pos x="connsiteX3" y="connsiteY3"/>
                </a:cxn>
              </a:cxnLst>
              <a:rect l="l" t="t" r="r" b="b"/>
              <a:pathLst>
                <a:path w="2921119" h="4095769">
                  <a:moveTo>
                    <a:pt x="1721245" y="0"/>
                  </a:moveTo>
                  <a:lnTo>
                    <a:pt x="2921119" y="2107438"/>
                  </a:lnTo>
                  <a:lnTo>
                    <a:pt x="0" y="4095768"/>
                  </a:lnTo>
                  <a:lnTo>
                    <a:pt x="1721245" y="0"/>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Rectángulo 480"/>
            <p:cNvSpPr/>
            <p:nvPr userDrawn="1"/>
          </p:nvSpPr>
          <p:spPr>
            <a:xfrm rot="5400000" flipH="1" flipV="1">
              <a:off x="6138121" y="-512002"/>
              <a:ext cx="1048385" cy="2093576"/>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011883 w 2613513"/>
                <a:gd name="connsiteY0" fmla="*/ 0 h 7488070"/>
                <a:gd name="connsiteX1" fmla="*/ 2613513 w 2613513"/>
                <a:gd name="connsiteY1" fmla="*/ 2567538 h 7488070"/>
                <a:gd name="connsiteX2" fmla="*/ 0 w 2613513"/>
                <a:gd name="connsiteY2" fmla="*/ 7488070 h 7488070"/>
                <a:gd name="connsiteX3" fmla="*/ 1011883 w 2613513"/>
                <a:gd name="connsiteY3" fmla="*/ 0 h 7488070"/>
                <a:gd name="connsiteX0" fmla="*/ 953794 w 2613513"/>
                <a:gd name="connsiteY0" fmla="*/ -1 h 7644116"/>
                <a:gd name="connsiteX1" fmla="*/ 2613513 w 2613513"/>
                <a:gd name="connsiteY1" fmla="*/ 2723584 h 7644116"/>
                <a:gd name="connsiteX2" fmla="*/ 0 w 2613513"/>
                <a:gd name="connsiteY2" fmla="*/ 7644116 h 7644116"/>
                <a:gd name="connsiteX3" fmla="*/ 953794 w 2613513"/>
                <a:gd name="connsiteY3" fmla="*/ -1 h 7644116"/>
                <a:gd name="connsiteX0" fmla="*/ 896918 w 2613513"/>
                <a:gd name="connsiteY0" fmla="*/ 0 h 7451590"/>
                <a:gd name="connsiteX1" fmla="*/ 2613513 w 2613513"/>
                <a:gd name="connsiteY1" fmla="*/ 2531058 h 7451590"/>
                <a:gd name="connsiteX2" fmla="*/ 0 w 2613513"/>
                <a:gd name="connsiteY2" fmla="*/ 7451590 h 7451590"/>
                <a:gd name="connsiteX3" fmla="*/ 896918 w 2613513"/>
                <a:gd name="connsiteY3" fmla="*/ 0 h 7451590"/>
                <a:gd name="connsiteX0" fmla="*/ 982229 w 2613513"/>
                <a:gd name="connsiteY0" fmla="*/ 0 h 7451590"/>
                <a:gd name="connsiteX1" fmla="*/ 2613513 w 2613513"/>
                <a:gd name="connsiteY1" fmla="*/ 2531058 h 7451590"/>
                <a:gd name="connsiteX2" fmla="*/ 0 w 2613513"/>
                <a:gd name="connsiteY2" fmla="*/ 7451590 h 7451590"/>
                <a:gd name="connsiteX3" fmla="*/ 982229 w 2613513"/>
                <a:gd name="connsiteY3" fmla="*/ 0 h 7451590"/>
                <a:gd name="connsiteX0" fmla="*/ 2788813 w 4420097"/>
                <a:gd name="connsiteY0" fmla="*/ 0 h 9891165"/>
                <a:gd name="connsiteX1" fmla="*/ 4420097 w 4420097"/>
                <a:gd name="connsiteY1" fmla="*/ 2531058 h 9891165"/>
                <a:gd name="connsiteX2" fmla="*/ 0 w 4420097"/>
                <a:gd name="connsiteY2" fmla="*/ 9891166 h 9891165"/>
                <a:gd name="connsiteX3" fmla="*/ 2788813 w 4420097"/>
                <a:gd name="connsiteY3" fmla="*/ 0 h 9891165"/>
                <a:gd name="connsiteX0" fmla="*/ 2882730 w 4420097"/>
                <a:gd name="connsiteY0" fmla="*/ 2 h 9891160"/>
                <a:gd name="connsiteX1" fmla="*/ 4420097 w 4420097"/>
                <a:gd name="connsiteY1" fmla="*/ 2531053 h 9891160"/>
                <a:gd name="connsiteX2" fmla="*/ 0 w 4420097"/>
                <a:gd name="connsiteY2" fmla="*/ 9891161 h 9891160"/>
                <a:gd name="connsiteX3" fmla="*/ 2882730 w 4420097"/>
                <a:gd name="connsiteY3" fmla="*/ 2 h 9891160"/>
                <a:gd name="connsiteX0" fmla="*/ 2882730 w 4470016"/>
                <a:gd name="connsiteY0" fmla="*/ 2 h 9891160"/>
                <a:gd name="connsiteX1" fmla="*/ 4470014 w 4470016"/>
                <a:gd name="connsiteY1" fmla="*/ 2213278 h 9891160"/>
                <a:gd name="connsiteX2" fmla="*/ 0 w 4470016"/>
                <a:gd name="connsiteY2" fmla="*/ 9891161 h 9891160"/>
                <a:gd name="connsiteX3" fmla="*/ 2882730 w 4470016"/>
                <a:gd name="connsiteY3" fmla="*/ 2 h 9891160"/>
                <a:gd name="connsiteX0" fmla="*/ 2953188 w 4470016"/>
                <a:gd name="connsiteY0" fmla="*/ 2 h 9891155"/>
                <a:gd name="connsiteX1" fmla="*/ 4470014 w 4470016"/>
                <a:gd name="connsiteY1" fmla="*/ 2213273 h 9891155"/>
                <a:gd name="connsiteX2" fmla="*/ 0 w 4470016"/>
                <a:gd name="connsiteY2" fmla="*/ 9891156 h 9891155"/>
                <a:gd name="connsiteX3" fmla="*/ 2953188 w 4470016"/>
                <a:gd name="connsiteY3" fmla="*/ 2 h 9891155"/>
                <a:gd name="connsiteX0" fmla="*/ 2694835 w 4470016"/>
                <a:gd name="connsiteY0" fmla="*/ 0 h 10235533"/>
                <a:gd name="connsiteX1" fmla="*/ 4470014 w 4470016"/>
                <a:gd name="connsiteY1" fmla="*/ 2557651 h 10235533"/>
                <a:gd name="connsiteX2" fmla="*/ 0 w 4470016"/>
                <a:gd name="connsiteY2" fmla="*/ 10235534 h 10235533"/>
                <a:gd name="connsiteX3" fmla="*/ 2694835 w 4470016"/>
                <a:gd name="connsiteY3" fmla="*/ 0 h 10235533"/>
                <a:gd name="connsiteX0" fmla="*/ 2694833 w 4470016"/>
                <a:gd name="connsiteY0" fmla="*/ 2 h 10235528"/>
                <a:gd name="connsiteX1" fmla="*/ 4470014 w 4470016"/>
                <a:gd name="connsiteY1" fmla="*/ 2557646 h 10235528"/>
                <a:gd name="connsiteX2" fmla="*/ 0 w 4470016"/>
                <a:gd name="connsiteY2" fmla="*/ 10235529 h 10235528"/>
                <a:gd name="connsiteX3" fmla="*/ 2694833 w 4470016"/>
                <a:gd name="connsiteY3" fmla="*/ 2 h 10235528"/>
                <a:gd name="connsiteX0" fmla="*/ 2741806 w 4470016"/>
                <a:gd name="connsiteY0" fmla="*/ 2 h 10235523"/>
                <a:gd name="connsiteX1" fmla="*/ 4470014 w 4470016"/>
                <a:gd name="connsiteY1" fmla="*/ 2557641 h 10235523"/>
                <a:gd name="connsiteX2" fmla="*/ 0 w 4470016"/>
                <a:gd name="connsiteY2" fmla="*/ 10235524 h 10235523"/>
                <a:gd name="connsiteX3" fmla="*/ 2741806 w 4470016"/>
                <a:gd name="connsiteY3" fmla="*/ 2 h 10235523"/>
                <a:gd name="connsiteX0" fmla="*/ 2696732 w 4470016"/>
                <a:gd name="connsiteY0" fmla="*/ 2 h 10158403"/>
                <a:gd name="connsiteX1" fmla="*/ 4470014 w 4470016"/>
                <a:gd name="connsiteY1" fmla="*/ 2480521 h 10158403"/>
                <a:gd name="connsiteX2" fmla="*/ 0 w 4470016"/>
                <a:gd name="connsiteY2" fmla="*/ 10158404 h 10158403"/>
                <a:gd name="connsiteX3" fmla="*/ 2696732 w 4470016"/>
                <a:gd name="connsiteY3" fmla="*/ 2 h 10158403"/>
              </a:gdLst>
              <a:ahLst/>
              <a:cxnLst>
                <a:cxn ang="0">
                  <a:pos x="connsiteX0" y="connsiteY0"/>
                </a:cxn>
                <a:cxn ang="0">
                  <a:pos x="connsiteX1" y="connsiteY1"/>
                </a:cxn>
                <a:cxn ang="0">
                  <a:pos x="connsiteX2" y="connsiteY2"/>
                </a:cxn>
                <a:cxn ang="0">
                  <a:pos x="connsiteX3" y="connsiteY3"/>
                </a:cxn>
              </a:cxnLst>
              <a:rect l="l" t="t" r="r" b="b"/>
              <a:pathLst>
                <a:path w="4470016" h="10158403">
                  <a:moveTo>
                    <a:pt x="2696732" y="2"/>
                  </a:moveTo>
                  <a:lnTo>
                    <a:pt x="4470014" y="2480521"/>
                  </a:lnTo>
                  <a:lnTo>
                    <a:pt x="0" y="10158404"/>
                  </a:lnTo>
                  <a:lnTo>
                    <a:pt x="2696732" y="2"/>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7" name="488 Triángulo isósceles"/>
            <p:cNvSpPr/>
            <p:nvPr userDrawn="1"/>
          </p:nvSpPr>
          <p:spPr>
            <a:xfrm>
              <a:off x="138949" y="489701"/>
              <a:ext cx="4355389" cy="584362"/>
            </a:xfrm>
            <a:custGeom>
              <a:avLst/>
              <a:gdLst>
                <a:gd name="connsiteX0" fmla="*/ 0 w 2101850"/>
                <a:gd name="connsiteY0" fmla="*/ 570230 h 570230"/>
                <a:gd name="connsiteX1" fmla="*/ 1050925 w 2101850"/>
                <a:gd name="connsiteY1" fmla="*/ 0 h 570230"/>
                <a:gd name="connsiteX2" fmla="*/ 2101850 w 2101850"/>
                <a:gd name="connsiteY2" fmla="*/ 570230 h 570230"/>
                <a:gd name="connsiteX3" fmla="*/ 0 w 2101850"/>
                <a:gd name="connsiteY3" fmla="*/ 570230 h 570230"/>
                <a:gd name="connsiteX0" fmla="*/ 0 w 2595760"/>
                <a:gd name="connsiteY0" fmla="*/ 590578 h 590578"/>
                <a:gd name="connsiteX1" fmla="*/ 1544835 w 2595760"/>
                <a:gd name="connsiteY1" fmla="*/ 0 h 590578"/>
                <a:gd name="connsiteX2" fmla="*/ 2595760 w 2595760"/>
                <a:gd name="connsiteY2" fmla="*/ 570230 h 590578"/>
                <a:gd name="connsiteX3" fmla="*/ 0 w 2595760"/>
                <a:gd name="connsiteY3" fmla="*/ 590578 h 590578"/>
                <a:gd name="connsiteX0" fmla="*/ 0 w 4431030"/>
                <a:gd name="connsiteY0" fmla="*/ 590578 h 590606"/>
                <a:gd name="connsiteX1" fmla="*/ 1544835 w 4431030"/>
                <a:gd name="connsiteY1" fmla="*/ 0 h 590606"/>
                <a:gd name="connsiteX2" fmla="*/ 4431030 w 4431030"/>
                <a:gd name="connsiteY2" fmla="*/ 590606 h 590606"/>
                <a:gd name="connsiteX3" fmla="*/ 0 w 4431030"/>
                <a:gd name="connsiteY3" fmla="*/ 590578 h 590606"/>
                <a:gd name="connsiteX0" fmla="*/ 0 w 4431030"/>
                <a:gd name="connsiteY0" fmla="*/ 557203 h 557231"/>
                <a:gd name="connsiteX1" fmla="*/ 1553582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20016"/>
                <a:gd name="connsiteY0" fmla="*/ 555503 h 557231"/>
                <a:gd name="connsiteX1" fmla="*/ 1555915 w 4420016"/>
                <a:gd name="connsiteY1" fmla="*/ 0 h 557231"/>
                <a:gd name="connsiteX2" fmla="*/ 4420016 w 4420016"/>
                <a:gd name="connsiteY2" fmla="*/ 557231 h 557231"/>
                <a:gd name="connsiteX3" fmla="*/ 0 w 4420016"/>
                <a:gd name="connsiteY3" fmla="*/ 555503 h 557231"/>
                <a:gd name="connsiteX0" fmla="*/ 0 w 4392479"/>
                <a:gd name="connsiteY0" fmla="*/ 555503 h 557231"/>
                <a:gd name="connsiteX1" fmla="*/ 1528378 w 4392479"/>
                <a:gd name="connsiteY1" fmla="*/ 0 h 557231"/>
                <a:gd name="connsiteX2" fmla="*/ 4392479 w 4392479"/>
                <a:gd name="connsiteY2" fmla="*/ 557231 h 557231"/>
                <a:gd name="connsiteX3" fmla="*/ 0 w 4392479"/>
                <a:gd name="connsiteY3" fmla="*/ 555503 h 557231"/>
                <a:gd name="connsiteX0" fmla="*/ 0 w 4392479"/>
                <a:gd name="connsiteY0" fmla="*/ 555503 h 557231"/>
                <a:gd name="connsiteX1" fmla="*/ 1489451 w 4392479"/>
                <a:gd name="connsiteY1" fmla="*/ 0 h 557231"/>
                <a:gd name="connsiteX2" fmla="*/ 4392479 w 4392479"/>
                <a:gd name="connsiteY2" fmla="*/ 557231 h 557231"/>
                <a:gd name="connsiteX3" fmla="*/ 0 w 4392479"/>
                <a:gd name="connsiteY3" fmla="*/ 555503 h 557231"/>
                <a:gd name="connsiteX0" fmla="*/ 0 w 4392479"/>
                <a:gd name="connsiteY0" fmla="*/ 572417 h 572417"/>
                <a:gd name="connsiteX1" fmla="*/ 1489451 w 4392479"/>
                <a:gd name="connsiteY1" fmla="*/ 0 h 572417"/>
                <a:gd name="connsiteX2" fmla="*/ 4392479 w 4392479"/>
                <a:gd name="connsiteY2" fmla="*/ 557231 h 572417"/>
                <a:gd name="connsiteX3" fmla="*/ 0 w 4392479"/>
                <a:gd name="connsiteY3" fmla="*/ 572417 h 572417"/>
                <a:gd name="connsiteX0" fmla="*/ 0 w 4392479"/>
                <a:gd name="connsiteY0" fmla="*/ 572417 h 584029"/>
                <a:gd name="connsiteX1" fmla="*/ 1489451 w 4392479"/>
                <a:gd name="connsiteY1" fmla="*/ 0 h 584029"/>
                <a:gd name="connsiteX2" fmla="*/ 4392479 w 4392479"/>
                <a:gd name="connsiteY2" fmla="*/ 584029 h 584029"/>
                <a:gd name="connsiteX3" fmla="*/ 0 w 4392479"/>
                <a:gd name="connsiteY3" fmla="*/ 572417 h 584029"/>
              </a:gdLst>
              <a:ahLst/>
              <a:cxnLst>
                <a:cxn ang="0">
                  <a:pos x="connsiteX0" y="connsiteY0"/>
                </a:cxn>
                <a:cxn ang="0">
                  <a:pos x="connsiteX1" y="connsiteY1"/>
                </a:cxn>
                <a:cxn ang="0">
                  <a:pos x="connsiteX2" y="connsiteY2"/>
                </a:cxn>
                <a:cxn ang="0">
                  <a:pos x="connsiteX3" y="connsiteY3"/>
                </a:cxn>
              </a:cxnLst>
              <a:rect l="l" t="t" r="r" b="b"/>
              <a:pathLst>
                <a:path w="4392479" h="584029">
                  <a:moveTo>
                    <a:pt x="0" y="572417"/>
                  </a:moveTo>
                  <a:lnTo>
                    <a:pt x="1489451" y="0"/>
                  </a:lnTo>
                  <a:lnTo>
                    <a:pt x="4392479" y="584029"/>
                  </a:lnTo>
                  <a:lnTo>
                    <a:pt x="0" y="572417"/>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489 Triángulo isósceles"/>
            <p:cNvSpPr/>
            <p:nvPr userDrawn="1"/>
          </p:nvSpPr>
          <p:spPr>
            <a:xfrm rot="10800000">
              <a:off x="2929774" y="13451"/>
              <a:ext cx="3045318" cy="483870"/>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1712595"/>
                <a:gd name="connsiteY0" fmla="*/ 567132 h 567132"/>
                <a:gd name="connsiteX1" fmla="*/ 699043 w 1712595"/>
                <a:gd name="connsiteY1" fmla="*/ 0 h 567132"/>
                <a:gd name="connsiteX2" fmla="*/ 1712595 w 1712595"/>
                <a:gd name="connsiteY2" fmla="*/ 567132 h 567132"/>
                <a:gd name="connsiteX3" fmla="*/ 0 w 1712595"/>
                <a:gd name="connsiteY3" fmla="*/ 567132 h 567132"/>
                <a:gd name="connsiteX0" fmla="*/ 0 w 3106229"/>
                <a:gd name="connsiteY0" fmla="*/ 567133 h 567133"/>
                <a:gd name="connsiteX1" fmla="*/ 2092677 w 3106229"/>
                <a:gd name="connsiteY1" fmla="*/ 0 h 567133"/>
                <a:gd name="connsiteX2" fmla="*/ 3106229 w 3106229"/>
                <a:gd name="connsiteY2" fmla="*/ 567132 h 567133"/>
                <a:gd name="connsiteX3" fmla="*/ 0 w 3106229"/>
                <a:gd name="connsiteY3" fmla="*/ 567133 h 567133"/>
                <a:gd name="connsiteX0" fmla="*/ 0 w 3106229"/>
                <a:gd name="connsiteY0" fmla="*/ 567134 h 567134"/>
                <a:gd name="connsiteX1" fmla="*/ 2092532 w 3106229"/>
                <a:gd name="connsiteY1" fmla="*/ 0 h 567134"/>
                <a:gd name="connsiteX2" fmla="*/ 3106229 w 3106229"/>
                <a:gd name="connsiteY2" fmla="*/ 567133 h 567134"/>
                <a:gd name="connsiteX3" fmla="*/ 0 w 3106229"/>
                <a:gd name="connsiteY3" fmla="*/ 567134 h 567134"/>
                <a:gd name="connsiteX0" fmla="*/ 0 w 3106229"/>
                <a:gd name="connsiteY0" fmla="*/ 567135 h 567135"/>
                <a:gd name="connsiteX1" fmla="*/ 2120377 w 3106229"/>
                <a:gd name="connsiteY1" fmla="*/ 0 h 567135"/>
                <a:gd name="connsiteX2" fmla="*/ 3106229 w 3106229"/>
                <a:gd name="connsiteY2" fmla="*/ 567134 h 567135"/>
                <a:gd name="connsiteX3" fmla="*/ 0 w 3106229"/>
                <a:gd name="connsiteY3" fmla="*/ 567135 h 567135"/>
                <a:gd name="connsiteX0" fmla="*/ 0 w 3106229"/>
                <a:gd name="connsiteY0" fmla="*/ 567136 h 567136"/>
                <a:gd name="connsiteX1" fmla="*/ 2142717 w 3106229"/>
                <a:gd name="connsiteY1" fmla="*/ 0 h 567136"/>
                <a:gd name="connsiteX2" fmla="*/ 3106229 w 3106229"/>
                <a:gd name="connsiteY2" fmla="*/ 567135 h 567136"/>
                <a:gd name="connsiteX3" fmla="*/ 0 w 3106229"/>
                <a:gd name="connsiteY3" fmla="*/ 567136 h 567136"/>
                <a:gd name="connsiteX0" fmla="*/ 0 w 3106229"/>
                <a:gd name="connsiteY0" fmla="*/ 523376 h 523376"/>
                <a:gd name="connsiteX1" fmla="*/ 2137514 w 3106229"/>
                <a:gd name="connsiteY1" fmla="*/ 0 h 523376"/>
                <a:gd name="connsiteX2" fmla="*/ 3106229 w 3106229"/>
                <a:gd name="connsiteY2" fmla="*/ 523375 h 523376"/>
                <a:gd name="connsiteX3" fmla="*/ 0 w 3106229"/>
                <a:gd name="connsiteY3" fmla="*/ 523376 h 523376"/>
                <a:gd name="connsiteX0" fmla="*/ 0 w 3106229"/>
                <a:gd name="connsiteY0" fmla="*/ 523437 h 523437"/>
                <a:gd name="connsiteX1" fmla="*/ 2137820 w 3106229"/>
                <a:gd name="connsiteY1" fmla="*/ 0 h 523437"/>
                <a:gd name="connsiteX2" fmla="*/ 3106229 w 3106229"/>
                <a:gd name="connsiteY2" fmla="*/ 523436 h 523437"/>
                <a:gd name="connsiteX3" fmla="*/ 0 w 3106229"/>
                <a:gd name="connsiteY3" fmla="*/ 523437 h 523437"/>
                <a:gd name="connsiteX0" fmla="*/ 0 w 3106229"/>
                <a:gd name="connsiteY0" fmla="*/ 556500 h 556500"/>
                <a:gd name="connsiteX1" fmla="*/ 2138126 w 3106229"/>
                <a:gd name="connsiteY1" fmla="*/ 0 h 556500"/>
                <a:gd name="connsiteX2" fmla="*/ 3106229 w 3106229"/>
                <a:gd name="connsiteY2" fmla="*/ 556499 h 556500"/>
                <a:gd name="connsiteX3" fmla="*/ 0 w 3106229"/>
                <a:gd name="connsiteY3" fmla="*/ 556500 h 556500"/>
                <a:gd name="connsiteX0" fmla="*/ 0 w 3106229"/>
                <a:gd name="connsiteY0" fmla="*/ 556500 h 556501"/>
                <a:gd name="connsiteX1" fmla="*/ 2138126 w 3106229"/>
                <a:gd name="connsiteY1" fmla="*/ 0 h 556501"/>
                <a:gd name="connsiteX2" fmla="*/ 3106229 w 3106229"/>
                <a:gd name="connsiteY2" fmla="*/ 556501 h 556501"/>
                <a:gd name="connsiteX3" fmla="*/ 0 w 3106229"/>
                <a:gd name="connsiteY3" fmla="*/ 556500 h 556501"/>
                <a:gd name="connsiteX0" fmla="*/ 0 w 3106229"/>
                <a:gd name="connsiteY0" fmla="*/ 473929 h 473930"/>
                <a:gd name="connsiteX1" fmla="*/ 2287180 w 3106229"/>
                <a:gd name="connsiteY1" fmla="*/ 0 h 473930"/>
                <a:gd name="connsiteX2" fmla="*/ 3106229 w 3106229"/>
                <a:gd name="connsiteY2" fmla="*/ 473930 h 473930"/>
                <a:gd name="connsiteX3" fmla="*/ 0 w 3106229"/>
                <a:gd name="connsiteY3" fmla="*/ 473929 h 473930"/>
                <a:gd name="connsiteX0" fmla="*/ 0 w 3106229"/>
                <a:gd name="connsiteY0" fmla="*/ 479629 h 479629"/>
                <a:gd name="connsiteX1" fmla="*/ 2287180 w 3106229"/>
                <a:gd name="connsiteY1" fmla="*/ 0 h 479629"/>
                <a:gd name="connsiteX2" fmla="*/ 3106229 w 3106229"/>
                <a:gd name="connsiteY2" fmla="*/ 473930 h 479629"/>
                <a:gd name="connsiteX3" fmla="*/ 0 w 3106229"/>
                <a:gd name="connsiteY3" fmla="*/ 479629 h 479629"/>
                <a:gd name="connsiteX0" fmla="*/ 0 w 3073173"/>
                <a:gd name="connsiteY0" fmla="*/ 485148 h 485148"/>
                <a:gd name="connsiteX1" fmla="*/ 2254124 w 3073173"/>
                <a:gd name="connsiteY1" fmla="*/ 0 h 485148"/>
                <a:gd name="connsiteX2" fmla="*/ 3073173 w 3073173"/>
                <a:gd name="connsiteY2" fmla="*/ 473930 h 485148"/>
                <a:gd name="connsiteX3" fmla="*/ 0 w 3073173"/>
                <a:gd name="connsiteY3" fmla="*/ 485148 h 485148"/>
              </a:gdLst>
              <a:ahLst/>
              <a:cxnLst>
                <a:cxn ang="0">
                  <a:pos x="connsiteX0" y="connsiteY0"/>
                </a:cxn>
                <a:cxn ang="0">
                  <a:pos x="connsiteX1" y="connsiteY1"/>
                </a:cxn>
                <a:cxn ang="0">
                  <a:pos x="connsiteX2" y="connsiteY2"/>
                </a:cxn>
                <a:cxn ang="0">
                  <a:pos x="connsiteX3" y="connsiteY3"/>
                </a:cxn>
              </a:cxnLst>
              <a:rect l="l" t="t" r="r" b="b"/>
              <a:pathLst>
                <a:path w="3073173" h="485148">
                  <a:moveTo>
                    <a:pt x="0" y="485148"/>
                  </a:moveTo>
                  <a:lnTo>
                    <a:pt x="2254124" y="0"/>
                  </a:lnTo>
                  <a:lnTo>
                    <a:pt x="3073173" y="473930"/>
                  </a:lnTo>
                  <a:lnTo>
                    <a:pt x="0" y="485148"/>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9" name="490 Triángulo isósceles"/>
            <p:cNvSpPr/>
            <p:nvPr userDrawn="1"/>
          </p:nvSpPr>
          <p:spPr>
            <a:xfrm>
              <a:off x="4777624" y="470651"/>
              <a:ext cx="2837306" cy="604429"/>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2900452"/>
                <a:gd name="connsiteY0" fmla="*/ 484505 h 484505"/>
                <a:gd name="connsiteX1" fmla="*/ 856298 w 2900452"/>
                <a:gd name="connsiteY1" fmla="*/ 0 h 484505"/>
                <a:gd name="connsiteX2" fmla="*/ 2900452 w 2900452"/>
                <a:gd name="connsiteY2" fmla="*/ 484505 h 484505"/>
                <a:gd name="connsiteX3" fmla="*/ 0 w 2900452"/>
                <a:gd name="connsiteY3" fmla="*/ 484505 h 484505"/>
                <a:gd name="connsiteX0" fmla="*/ 0 w 2856786"/>
                <a:gd name="connsiteY0" fmla="*/ 484505 h 486767"/>
                <a:gd name="connsiteX1" fmla="*/ 856298 w 2856786"/>
                <a:gd name="connsiteY1" fmla="*/ 0 h 486767"/>
                <a:gd name="connsiteX2" fmla="*/ 2856786 w 2856786"/>
                <a:gd name="connsiteY2" fmla="*/ 486767 h 486767"/>
                <a:gd name="connsiteX3" fmla="*/ 0 w 2856786"/>
                <a:gd name="connsiteY3" fmla="*/ 484505 h 486767"/>
                <a:gd name="connsiteX0" fmla="*/ 0 w 2818219"/>
                <a:gd name="connsiteY0" fmla="*/ 484505 h 492636"/>
                <a:gd name="connsiteX1" fmla="*/ 856298 w 2818219"/>
                <a:gd name="connsiteY1" fmla="*/ 0 h 492636"/>
                <a:gd name="connsiteX2" fmla="*/ 2818219 w 2818219"/>
                <a:gd name="connsiteY2" fmla="*/ 492636 h 492636"/>
                <a:gd name="connsiteX3" fmla="*/ 0 w 2818219"/>
                <a:gd name="connsiteY3" fmla="*/ 484505 h 492636"/>
                <a:gd name="connsiteX0" fmla="*/ 0 w 2862287"/>
                <a:gd name="connsiteY0" fmla="*/ 484505 h 512663"/>
                <a:gd name="connsiteX1" fmla="*/ 856298 w 2862287"/>
                <a:gd name="connsiteY1" fmla="*/ 0 h 512663"/>
                <a:gd name="connsiteX2" fmla="*/ 2862287 w 2862287"/>
                <a:gd name="connsiteY2" fmla="*/ 512663 h 512663"/>
                <a:gd name="connsiteX3" fmla="*/ 0 w 2862287"/>
                <a:gd name="connsiteY3" fmla="*/ 484505 h 512663"/>
                <a:gd name="connsiteX0" fmla="*/ 0 w 2862287"/>
                <a:gd name="connsiteY0" fmla="*/ 484505 h 499659"/>
                <a:gd name="connsiteX1" fmla="*/ 856298 w 2862287"/>
                <a:gd name="connsiteY1" fmla="*/ 0 h 499659"/>
                <a:gd name="connsiteX2" fmla="*/ 2862287 w 2862287"/>
                <a:gd name="connsiteY2" fmla="*/ 499659 h 499659"/>
                <a:gd name="connsiteX3" fmla="*/ 0 w 2862287"/>
                <a:gd name="connsiteY3" fmla="*/ 484505 h 499659"/>
                <a:gd name="connsiteX0" fmla="*/ 0 w 2862287"/>
                <a:gd name="connsiteY0" fmla="*/ 578252 h 593406"/>
                <a:gd name="connsiteX1" fmla="*/ 820613 w 2862287"/>
                <a:gd name="connsiteY1" fmla="*/ 0 h 593406"/>
                <a:gd name="connsiteX2" fmla="*/ 2862287 w 2862287"/>
                <a:gd name="connsiteY2" fmla="*/ 593406 h 593406"/>
                <a:gd name="connsiteX3" fmla="*/ 0 w 2862287"/>
                <a:gd name="connsiteY3" fmla="*/ 578252 h 593406"/>
                <a:gd name="connsiteX0" fmla="*/ 0 w 2862287"/>
                <a:gd name="connsiteY0" fmla="*/ 604429 h 604429"/>
                <a:gd name="connsiteX1" fmla="*/ 820613 w 2862287"/>
                <a:gd name="connsiteY1" fmla="*/ 0 h 604429"/>
                <a:gd name="connsiteX2" fmla="*/ 2862287 w 2862287"/>
                <a:gd name="connsiteY2" fmla="*/ 593406 h 604429"/>
                <a:gd name="connsiteX3" fmla="*/ 0 w 2862287"/>
                <a:gd name="connsiteY3" fmla="*/ 604429 h 604429"/>
              </a:gdLst>
              <a:ahLst/>
              <a:cxnLst>
                <a:cxn ang="0">
                  <a:pos x="connsiteX0" y="connsiteY0"/>
                </a:cxn>
                <a:cxn ang="0">
                  <a:pos x="connsiteX1" y="connsiteY1"/>
                </a:cxn>
                <a:cxn ang="0">
                  <a:pos x="connsiteX2" y="connsiteY2"/>
                </a:cxn>
                <a:cxn ang="0">
                  <a:pos x="connsiteX3" y="connsiteY3"/>
                </a:cxn>
              </a:cxnLst>
              <a:rect l="l" t="t" r="r" b="b"/>
              <a:pathLst>
                <a:path w="2862287" h="604429">
                  <a:moveTo>
                    <a:pt x="0" y="604429"/>
                  </a:moveTo>
                  <a:lnTo>
                    <a:pt x="820613" y="0"/>
                  </a:lnTo>
                  <a:lnTo>
                    <a:pt x="2862287" y="593406"/>
                  </a:lnTo>
                  <a:lnTo>
                    <a:pt x="0" y="60442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491 Triángulo isósceles"/>
            <p:cNvSpPr/>
            <p:nvPr userDrawn="1"/>
          </p:nvSpPr>
          <p:spPr>
            <a:xfrm flipV="1">
              <a:off x="6196849" y="13451"/>
              <a:ext cx="1525558" cy="1013650"/>
            </a:xfrm>
            <a:custGeom>
              <a:avLst/>
              <a:gdLst>
                <a:gd name="connsiteX0" fmla="*/ 0 w 1147445"/>
                <a:gd name="connsiteY0" fmla="*/ 638810 h 638810"/>
                <a:gd name="connsiteX1" fmla="*/ 573723 w 1147445"/>
                <a:gd name="connsiteY1" fmla="*/ 0 h 638810"/>
                <a:gd name="connsiteX2" fmla="*/ 1147445 w 1147445"/>
                <a:gd name="connsiteY2" fmla="*/ 638810 h 638810"/>
                <a:gd name="connsiteX3" fmla="*/ 0 w 1147445"/>
                <a:gd name="connsiteY3" fmla="*/ 638810 h 638810"/>
                <a:gd name="connsiteX0" fmla="*/ 0 w 1147445"/>
                <a:gd name="connsiteY0" fmla="*/ 1013383 h 1013383"/>
                <a:gd name="connsiteX1" fmla="*/ 1147445 w 1147445"/>
                <a:gd name="connsiteY1" fmla="*/ 0 h 1013383"/>
                <a:gd name="connsiteX2" fmla="*/ 1147445 w 1147445"/>
                <a:gd name="connsiteY2" fmla="*/ 1013383 h 1013383"/>
                <a:gd name="connsiteX3" fmla="*/ 0 w 1147445"/>
                <a:gd name="connsiteY3" fmla="*/ 1013383 h 1013383"/>
                <a:gd name="connsiteX0" fmla="*/ 0 w 1538543"/>
                <a:gd name="connsiteY0" fmla="*/ 1013142 h 1013383"/>
                <a:gd name="connsiteX1" fmla="*/ 1538543 w 1538543"/>
                <a:gd name="connsiteY1" fmla="*/ 0 h 1013383"/>
                <a:gd name="connsiteX2" fmla="*/ 1538543 w 1538543"/>
                <a:gd name="connsiteY2" fmla="*/ 1013383 h 1013383"/>
                <a:gd name="connsiteX3" fmla="*/ 0 w 1538543"/>
                <a:gd name="connsiteY3" fmla="*/ 1013142 h 1013383"/>
              </a:gdLst>
              <a:ahLst/>
              <a:cxnLst>
                <a:cxn ang="0">
                  <a:pos x="connsiteX0" y="connsiteY0"/>
                </a:cxn>
                <a:cxn ang="0">
                  <a:pos x="connsiteX1" y="connsiteY1"/>
                </a:cxn>
                <a:cxn ang="0">
                  <a:pos x="connsiteX2" y="connsiteY2"/>
                </a:cxn>
                <a:cxn ang="0">
                  <a:pos x="connsiteX3" y="connsiteY3"/>
                </a:cxn>
              </a:cxnLst>
              <a:rect l="l" t="t" r="r" b="b"/>
              <a:pathLst>
                <a:path w="1538543" h="1013383">
                  <a:moveTo>
                    <a:pt x="0" y="1013142"/>
                  </a:moveTo>
                  <a:lnTo>
                    <a:pt x="1538543" y="0"/>
                  </a:lnTo>
                  <a:lnTo>
                    <a:pt x="1538543" y="1013383"/>
                  </a:lnTo>
                  <a:lnTo>
                    <a:pt x="0" y="1013142"/>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20" name="19 CuadroTexto"/>
          <p:cNvSpPr txBox="1"/>
          <p:nvPr/>
        </p:nvSpPr>
        <p:spPr>
          <a:xfrm>
            <a:off x="3771583" y="19585"/>
            <a:ext cx="4758268" cy="492443"/>
          </a:xfrm>
          <a:prstGeom prst="rect">
            <a:avLst/>
          </a:prstGeom>
          <a:noFill/>
        </p:spPr>
        <p:txBody>
          <a:bodyPr wrap="square" rtlCol="0">
            <a:spAutoFit/>
          </a:bodyPr>
          <a:lstStyle/>
          <a:p>
            <a:pPr algn="ctr"/>
            <a:r>
              <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EVALUACIÓN DE CONSISTENCIA Y </a:t>
            </a:r>
            <a:r>
              <a:rPr lang="es-MX" sz="1300" b="1" dirty="0" smtClean="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RESULTADOS </a:t>
            </a:r>
          </a:p>
          <a:p>
            <a:pPr algn="ctr"/>
            <a:r>
              <a:rPr lang="es-MX" sz="1300" b="1" dirty="0" smtClean="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2021</a:t>
            </a:r>
            <a:endPar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endParaRPr>
          </a:p>
        </p:txBody>
      </p:sp>
      <p:sp>
        <p:nvSpPr>
          <p:cNvPr id="30"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
        <p:nvSpPr>
          <p:cNvPr id="4" name="CuadroTexto 3">
            <a:extLst>
              <a:ext uri="{FF2B5EF4-FFF2-40B4-BE49-F238E27FC236}">
                <a16:creationId xmlns:a16="http://schemas.microsoft.com/office/drawing/2014/main" id="{7362EF66-85BD-C4B7-8A50-2AA2D82B4851}"/>
              </a:ext>
            </a:extLst>
          </p:cNvPr>
          <p:cNvSpPr txBox="1"/>
          <p:nvPr userDrawn="1"/>
        </p:nvSpPr>
        <p:spPr>
          <a:xfrm>
            <a:off x="3852656" y="512028"/>
            <a:ext cx="4645152" cy="276999"/>
          </a:xfrm>
          <a:prstGeom prst="rect">
            <a:avLst/>
          </a:prstGeom>
          <a:noFill/>
        </p:spPr>
        <p:txBody>
          <a:bodyPr wrap="square">
            <a:spAutoFit/>
          </a:bodyPr>
          <a:lstStyle/>
          <a:p>
            <a:pPr algn="ctr"/>
            <a:r>
              <a:rPr lang="es-MX" sz="1200" b="1" dirty="0" smtClean="0">
                <a:solidFill>
                  <a:schemeClr val="tx1"/>
                </a:solidFill>
                <a:effectLst>
                  <a:outerShdw blurRad="38100" dist="38100" dir="2700000" algn="tl">
                    <a:srgbClr val="000000">
                      <a:alpha val="43137"/>
                    </a:srgbClr>
                  </a:outerShdw>
                </a:effectLst>
                <a:latin typeface="Mestiza" panose="00000500000000000000" pitchFamily="50" charset="0"/>
              </a:rPr>
              <a:t>PLANIFICACIÓN FAMILIAR</a:t>
            </a:r>
            <a:endParaRPr lang="es-MX" sz="1200" b="1" dirty="0">
              <a:solidFill>
                <a:schemeClr val="tx1"/>
              </a:solidFill>
              <a:effectLst>
                <a:outerShdw blurRad="38100" dist="38100" dir="2700000" algn="tl">
                  <a:srgbClr val="000000">
                    <a:alpha val="43137"/>
                  </a:srgbClr>
                </a:outerShdw>
              </a:effectLst>
              <a:latin typeface="Mestiza" panose="00000500000000000000" pitchFamily="50" charset="0"/>
            </a:endParaRPr>
          </a:p>
        </p:txBody>
      </p:sp>
      <p:cxnSp>
        <p:nvCxnSpPr>
          <p:cNvPr id="8" name="Conector recto 7">
            <a:extLst>
              <a:ext uri="{FF2B5EF4-FFF2-40B4-BE49-F238E27FC236}">
                <a16:creationId xmlns:a16="http://schemas.microsoft.com/office/drawing/2014/main" id="{EF319BD2-1C5D-4831-5FD1-20E4B16C6AEE}"/>
              </a:ext>
            </a:extLst>
          </p:cNvPr>
          <p:cNvCxnSpPr>
            <a:cxnSpLocks/>
          </p:cNvCxnSpPr>
          <p:nvPr userDrawn="1"/>
        </p:nvCxnSpPr>
        <p:spPr>
          <a:xfrm>
            <a:off x="-17850" y="836712"/>
            <a:ext cx="9180512" cy="0"/>
          </a:xfrm>
          <a:prstGeom prst="line">
            <a:avLst/>
          </a:prstGeom>
          <a:ln w="38100">
            <a:solidFill>
              <a:srgbClr val="651D3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895B5F5-A954-9697-9B67-7C7A1EAEC252}"/>
              </a:ext>
            </a:extLst>
          </p:cNvPr>
          <p:cNvCxnSpPr>
            <a:cxnSpLocks/>
          </p:cNvCxnSpPr>
          <p:nvPr userDrawn="1"/>
        </p:nvCxnSpPr>
        <p:spPr>
          <a:xfrm>
            <a:off x="-18662" y="6669360"/>
            <a:ext cx="9180512" cy="0"/>
          </a:xfrm>
          <a:prstGeom prst="line">
            <a:avLst/>
          </a:prstGeom>
          <a:ln w="38100">
            <a:solidFill>
              <a:srgbClr val="C9C2BA"/>
            </a:solidFill>
          </a:ln>
        </p:spPr>
        <p:style>
          <a:lnRef idx="1">
            <a:schemeClr val="accent1"/>
          </a:lnRef>
          <a:fillRef idx="0">
            <a:schemeClr val="accent1"/>
          </a:fillRef>
          <a:effectRef idx="0">
            <a:schemeClr val="accent1"/>
          </a:effectRef>
          <a:fontRef idx="minor">
            <a:schemeClr val="tx1"/>
          </a:fontRef>
        </p:style>
      </p:cxnSp>
      <p:pic>
        <p:nvPicPr>
          <p:cNvPr id="22" name="1 Imagen" descr="Logotipo, nombre de la empresa&#10;&#10;Descripción generada automáticamente"/>
          <p:cNvPicPr/>
          <p:nvPr userDrawn="1"/>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030" t="28403" r="12347" b="28624"/>
          <a:stretch/>
        </p:blipFill>
        <p:spPr>
          <a:xfrm>
            <a:off x="1225838" y="27823"/>
            <a:ext cx="1980000" cy="756000"/>
          </a:xfrm>
          <a:prstGeom prst="rect">
            <a:avLst/>
          </a:prstGeom>
        </p:spPr>
      </p:pic>
      <p:pic>
        <p:nvPicPr>
          <p:cNvPr id="23" name="Imagen 22"/>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186970"/>
            <a:ext cx="1152000" cy="1152000"/>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www.dgis.salud.gob.mx/contenidos/basesdedatos/BD_Cubos_gobmx.html"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siaffaspe.gob.mx/App/Portal/index"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aludsinaloa.gob.mx/index.php/transparencia/" TargetMode="External"/><Relationship Id="rId4" Type="http://schemas.openxmlformats.org/officeDocument/2006/relationships/hyperlink" Target="http://saludsinaloa.gob.m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844A6D-ADE3-4ECF-A721-FA31BD3E5BC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1</a:t>
            </a:fld>
            <a:endParaRPr lang="es-MX" dirty="0"/>
          </a:p>
        </p:txBody>
      </p:sp>
      <p:graphicFrame>
        <p:nvGraphicFramePr>
          <p:cNvPr id="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297296428"/>
              </p:ext>
            </p:extLst>
          </p:nvPr>
        </p:nvGraphicFramePr>
        <p:xfrm>
          <a:off x="251520" y="1545745"/>
          <a:ext cx="8640960" cy="4403535"/>
        </p:xfrm>
        <a:graphic>
          <a:graphicData uri="http://schemas.openxmlformats.org/drawingml/2006/table">
            <a:tbl>
              <a:tblPr firstRow="1" bandRow="1">
                <a:effectLst/>
                <a:tableStyleId>{5C22544A-7EE6-4342-B048-85BDC9FD1C3A}</a:tableStyleId>
              </a:tblPr>
              <a:tblGrid>
                <a:gridCol w="8640960">
                  <a:extLst>
                    <a:ext uri="{9D8B030D-6E8A-4147-A177-3AD203B41FA5}">
                      <a16:colId xmlns:a16="http://schemas.microsoft.com/office/drawing/2014/main" val="20000"/>
                    </a:ext>
                  </a:extLst>
                </a:gridCol>
              </a:tblGrid>
              <a:tr h="4392488">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El programa </a:t>
                      </a:r>
                      <a:r>
                        <a:rPr lang="es-MX" sz="1100" b="1" dirty="0" smtClean="0">
                          <a:solidFill>
                            <a:schemeClr val="tx1"/>
                          </a:solidFill>
                          <a:effectLst/>
                          <a:latin typeface="Mestiza" panose="00000500000000000000" pitchFamily="50" charset="0"/>
                          <a:ea typeface="Calibri"/>
                          <a:cs typeface="Times New Roman"/>
                        </a:rPr>
                        <a:t>Planificación Familiar</a:t>
                      </a:r>
                      <a:r>
                        <a:rPr lang="es-MX" sz="1100" b="0" dirty="0" smtClean="0">
                          <a:solidFill>
                            <a:schemeClr val="tx1"/>
                          </a:solidFill>
                          <a:effectLst/>
                          <a:latin typeface="Mestiza" panose="00000500000000000000" pitchFamily="50" charset="0"/>
                          <a:ea typeface="Calibri"/>
                          <a:cs typeface="Times New Roman"/>
                        </a:rPr>
                        <a:t> es operado por los Servicios de Salud de Sinaloa e inició sus operaciones en el año 1977. El problema público de dicho programa es la poca participación de la población de Sinaloa respecto a la planificación familiar, asimismo se pretende mejorar la calidad de vida de la población en temas de salud reproductiva y planificación familiar.</a:t>
                      </a:r>
                    </a:p>
                    <a:p>
                      <a:pPr marL="0" indent="0" algn="just">
                        <a:lnSpc>
                          <a:spcPct val="150000"/>
                        </a:lnSpc>
                        <a:spcAft>
                          <a:spcPts val="0"/>
                        </a:spcAft>
                        <a:buFont typeface="Wingdings" panose="05000000000000000000" pitchFamily="2" charset="2"/>
                        <a:buNone/>
                      </a:pPr>
                      <a:endParaRPr lang="es-MX" sz="700" b="0" dirty="0" smtClean="0">
                        <a:solidFill>
                          <a:schemeClr val="tx1"/>
                        </a:solidFill>
                        <a:effectLst/>
                        <a:latin typeface="Mestiza" panose="00000500000000000000" pitchFamily="50" charset="0"/>
                        <a:ea typeface="Calibri"/>
                        <a:cs typeface="Times New Roman"/>
                      </a:endParaRPr>
                    </a:p>
                    <a:p>
                      <a:pPr marL="0" indent="0" algn="just">
                        <a:lnSpc>
                          <a:spcPct val="150000"/>
                        </a:lnSpc>
                        <a:spcAft>
                          <a:spcPts val="0"/>
                        </a:spcAft>
                        <a:buFont typeface="Wingdings" panose="05000000000000000000" pitchFamily="2" charset="2"/>
                        <a:buNone/>
                      </a:pPr>
                      <a:r>
                        <a:rPr lang="es-MX" sz="1100" b="0" dirty="0" smtClean="0">
                          <a:solidFill>
                            <a:schemeClr val="tx1"/>
                          </a:solidFill>
                          <a:effectLst/>
                          <a:latin typeface="Mestiza" panose="00000500000000000000" pitchFamily="50" charset="0"/>
                          <a:ea typeface="Calibri"/>
                          <a:cs typeface="Times New Roman"/>
                        </a:rPr>
                        <a:t>El objetivo general del programa</a:t>
                      </a:r>
                      <a:r>
                        <a:rPr lang="es-MX" sz="1100" b="0" baseline="0" dirty="0" smtClean="0">
                          <a:solidFill>
                            <a:schemeClr val="tx1"/>
                          </a:solidFill>
                          <a:effectLst/>
                          <a:latin typeface="Mestiza" panose="00000500000000000000" pitchFamily="50" charset="0"/>
                          <a:ea typeface="Calibri"/>
                          <a:cs typeface="Times New Roman"/>
                        </a:rPr>
                        <a:t> es c</a:t>
                      </a:r>
                      <a:r>
                        <a:rPr lang="es-MX" sz="1100" b="0" dirty="0" smtClean="0">
                          <a:solidFill>
                            <a:schemeClr val="tx1"/>
                          </a:solidFill>
                          <a:effectLst/>
                          <a:latin typeface="Mestiza" panose="00000500000000000000" pitchFamily="50" charset="0"/>
                          <a:ea typeface="Calibri"/>
                          <a:cs typeface="Times New Roman"/>
                        </a:rPr>
                        <a:t>ontribuir al bienestar de la población, a través del acceso universal a información y servicios de salud sexual y reproductiva, con competencia técnica, evidencia científica, principios de igualdad, pertinencia sociocultural, no discriminación y respeto a los derechos humanos.</a:t>
                      </a:r>
                    </a:p>
                    <a:p>
                      <a:pPr marL="0" indent="0" algn="just">
                        <a:lnSpc>
                          <a:spcPct val="150000"/>
                        </a:lnSpc>
                        <a:spcAft>
                          <a:spcPts val="0"/>
                        </a:spcAft>
                        <a:buFont typeface="Wingdings" panose="05000000000000000000" pitchFamily="2" charset="2"/>
                        <a:buNone/>
                      </a:pPr>
                      <a:endParaRPr lang="es-MX" sz="700" b="0" dirty="0" smtClean="0">
                        <a:solidFill>
                          <a:schemeClr val="tx1"/>
                        </a:solidFill>
                        <a:effectLst/>
                        <a:latin typeface="Mestiza" panose="00000500000000000000" pitchFamily="50" charset="0"/>
                        <a:ea typeface="Calibri"/>
                        <a:cs typeface="Times New Roman"/>
                      </a:endParaRPr>
                    </a:p>
                    <a:p>
                      <a:pPr marL="0" indent="0" algn="just">
                        <a:lnSpc>
                          <a:spcPct val="150000"/>
                        </a:lnSpc>
                        <a:spcAft>
                          <a:spcPts val="0"/>
                        </a:spcAft>
                        <a:buFont typeface="Wingdings" panose="05000000000000000000" pitchFamily="2" charset="2"/>
                        <a:buNone/>
                      </a:pPr>
                      <a:r>
                        <a:rPr lang="es-MX" sz="1100" b="0" dirty="0" smtClean="0">
                          <a:solidFill>
                            <a:schemeClr val="tx1"/>
                          </a:solidFill>
                          <a:effectLst/>
                          <a:latin typeface="Mestiza" panose="00000500000000000000" pitchFamily="50" charset="0"/>
                          <a:ea typeface="Calibri"/>
                          <a:cs typeface="Times New Roman"/>
                        </a:rPr>
                        <a:t>El principal apoyo que ofrece el programa es la atención a la salud reproductiva en el tema de planificación familiar, a través de consultas y medicamento anticonceptivo, lo anterior, se realiza conforme a las siguientes actividades:</a:t>
                      </a:r>
                    </a:p>
                    <a:p>
                      <a:pPr marL="228600" indent="-228600" algn="just">
                        <a:lnSpc>
                          <a:spcPct val="150000"/>
                        </a:lnSpc>
                        <a:spcAft>
                          <a:spcPts val="0"/>
                        </a:spcAft>
                        <a:buFont typeface="+mj-lt"/>
                        <a:buAutoNum type="arabicPeriod"/>
                      </a:pPr>
                      <a:r>
                        <a:rPr lang="es-MX" sz="1100" b="0" dirty="0" smtClean="0">
                          <a:solidFill>
                            <a:schemeClr val="tx1"/>
                          </a:solidFill>
                          <a:effectLst/>
                          <a:latin typeface="Mestiza" panose="00000500000000000000" pitchFamily="50" charset="0"/>
                          <a:ea typeface="Calibri"/>
                          <a:cs typeface="Times New Roman"/>
                        </a:rPr>
                        <a:t>Favorecer el ejercicio de los derechos sexuales y reproductivos a través de acciones de información, educación y comunicación en materia de anticoncepción y planificación familiar, dirigidas a toda la población en edad reproductiva.</a:t>
                      </a:r>
                    </a:p>
                    <a:p>
                      <a:pPr marL="228600" indent="-228600" algn="just">
                        <a:lnSpc>
                          <a:spcPct val="150000"/>
                        </a:lnSpc>
                        <a:spcAft>
                          <a:spcPts val="0"/>
                        </a:spcAft>
                        <a:buFont typeface="+mj-lt"/>
                        <a:buAutoNum type="arabicPeriod"/>
                      </a:pPr>
                      <a:r>
                        <a:rPr lang="es-MX" sz="1100" b="0" dirty="0" smtClean="0">
                          <a:solidFill>
                            <a:schemeClr val="tx1"/>
                          </a:solidFill>
                          <a:effectLst/>
                          <a:latin typeface="Mestiza" panose="00000500000000000000" pitchFamily="50" charset="0"/>
                          <a:ea typeface="Calibri"/>
                          <a:cs typeface="Times New Roman"/>
                        </a:rPr>
                        <a:t>Uniformar y difundir lineamientos y protocolos para la atención integral de usuarias y usuarios de métodos anticonceptivos, basados en criterios médicos de elegibilidad y consejería con enfoque de derechos y perspectiva de género.</a:t>
                      </a:r>
                    </a:p>
                    <a:p>
                      <a:pPr marL="228600" indent="-228600" algn="just">
                        <a:lnSpc>
                          <a:spcPct val="150000"/>
                        </a:lnSpc>
                        <a:spcAft>
                          <a:spcPts val="0"/>
                        </a:spcAft>
                        <a:buFont typeface="+mj-lt"/>
                        <a:buAutoNum type="arabicPeriod"/>
                      </a:pPr>
                      <a:r>
                        <a:rPr lang="es-MX" sz="1100" b="0" dirty="0" smtClean="0">
                          <a:solidFill>
                            <a:schemeClr val="tx1"/>
                          </a:solidFill>
                          <a:effectLst/>
                          <a:latin typeface="Mestiza" panose="00000500000000000000" pitchFamily="50" charset="0"/>
                          <a:ea typeface="Calibri"/>
                          <a:cs typeface="Times New Roman"/>
                        </a:rPr>
                        <a:t>Establecer acciones intensivas de prestación de servicios de planificación familiar y anticoncepción dirigidos a la población masculina, en todas las instituciones públicas de salud.</a:t>
                      </a:r>
                    </a:p>
                    <a:p>
                      <a:pPr marL="228600" indent="-228600" algn="just">
                        <a:lnSpc>
                          <a:spcPct val="150000"/>
                        </a:lnSpc>
                        <a:spcAft>
                          <a:spcPts val="0"/>
                        </a:spcAft>
                        <a:buFont typeface="+mj-lt"/>
                        <a:buAutoNum type="arabicPeriod"/>
                      </a:pPr>
                      <a:r>
                        <a:rPr lang="es-MX" sz="1100" b="0" dirty="0" smtClean="0">
                          <a:solidFill>
                            <a:schemeClr val="tx1"/>
                          </a:solidFill>
                          <a:effectLst/>
                          <a:latin typeface="Mestiza" panose="00000500000000000000" pitchFamily="50" charset="0"/>
                          <a:ea typeface="Calibri"/>
                          <a:cs typeface="Times New Roman"/>
                        </a:rPr>
                        <a:t>Monitorear y dar seguimiento a la cobertura y calidad de los servicios de anticoncepción post-evento obstétrico, con énfasis en hospitales de alta demanda de atención.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3 CuadroTexto">
            <a:extLst>
              <a:ext uri="{FF2B5EF4-FFF2-40B4-BE49-F238E27FC236}">
                <a16:creationId xmlns:a16="http://schemas.microsoft.com/office/drawing/2014/main" id="{4A9E74F1-8E17-4916-A51F-D8C478B0A13E}"/>
              </a:ext>
            </a:extLst>
          </p:cNvPr>
          <p:cNvSpPr txBox="1"/>
          <p:nvPr/>
        </p:nvSpPr>
        <p:spPr>
          <a:xfrm>
            <a:off x="607987" y="1002214"/>
            <a:ext cx="4684093" cy="338554"/>
          </a:xfrm>
          <a:prstGeom prst="rect">
            <a:avLst/>
          </a:prstGeom>
          <a:noFill/>
        </p:spPr>
        <p:txBody>
          <a:bodyPr wrap="square" rtlCol="0">
            <a:spAutoFit/>
          </a:bodyPr>
          <a:lstStyle/>
          <a:p>
            <a:r>
              <a:rPr lang="es-MX" sz="1600" b="1" dirty="0">
                <a:solidFill>
                  <a:srgbClr val="651D32"/>
                </a:solidFill>
                <a:effectLst>
                  <a:outerShdw blurRad="38100" dist="38100" dir="2700000" algn="tl">
                    <a:srgbClr val="000000">
                      <a:alpha val="43137"/>
                    </a:srgbClr>
                  </a:outerShdw>
                </a:effectLst>
                <a:latin typeface="Mestiza" panose="00000500000000000000" pitchFamily="50" charset="0"/>
              </a:rPr>
              <a:t>Descripción </a:t>
            </a:r>
            <a:r>
              <a:rPr lang="es-MX" sz="1600" b="1" dirty="0" smtClean="0">
                <a:solidFill>
                  <a:srgbClr val="651D32"/>
                </a:solidFill>
                <a:effectLst>
                  <a:outerShdw blurRad="38100" dist="38100" dir="2700000" algn="tl">
                    <a:srgbClr val="000000">
                      <a:alpha val="43137"/>
                    </a:srgbClr>
                  </a:outerShdw>
                </a:effectLst>
                <a:latin typeface="Mestiza" panose="00000500000000000000" pitchFamily="50" charset="0"/>
              </a:rPr>
              <a:t>del Programa</a:t>
            </a:r>
            <a:endParaRPr lang="es-MX" sz="1600" b="1" dirty="0">
              <a:solidFill>
                <a:srgbClr val="651D32"/>
              </a:solidFill>
              <a:effectLst>
                <a:outerShdw blurRad="38100" dist="38100" dir="2700000" algn="tl">
                  <a:srgbClr val="000000">
                    <a:alpha val="43137"/>
                  </a:srgbClr>
                </a:outerShdw>
              </a:effectLst>
              <a:latin typeface="Mestiza" panose="00000500000000000000" pitchFamily="50" charset="0"/>
            </a:endParaRPr>
          </a:p>
        </p:txBody>
      </p:sp>
      <p:sp>
        <p:nvSpPr>
          <p:cNvPr id="6" name="4 Elipse">
            <a:extLst>
              <a:ext uri="{FF2B5EF4-FFF2-40B4-BE49-F238E27FC236}">
                <a16:creationId xmlns:a16="http://schemas.microsoft.com/office/drawing/2014/main" id="{9A6297A6-2255-4B14-AB75-F1093ADB9269}"/>
              </a:ext>
            </a:extLst>
          </p:cNvPr>
          <p:cNvSpPr>
            <a:spLocks noChangeAspect="1"/>
          </p:cNvSpPr>
          <p:nvPr/>
        </p:nvSpPr>
        <p:spPr>
          <a:xfrm>
            <a:off x="251520" y="969692"/>
            <a:ext cx="371108" cy="371108"/>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1</a:t>
            </a:r>
          </a:p>
        </p:txBody>
      </p:sp>
    </p:spTree>
    <p:extLst>
      <p:ext uri="{BB962C8B-B14F-4D97-AF65-F5344CB8AC3E}">
        <p14:creationId xmlns:p14="http://schemas.microsoft.com/office/powerpoint/2010/main" val="238480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10</a:t>
            </a:fld>
            <a:endParaRPr lang="es-MX" dirty="0"/>
          </a:p>
        </p:txBody>
      </p:sp>
      <p:sp>
        <p:nvSpPr>
          <p:cNvPr id="21" name="20 Elipse"/>
          <p:cNvSpPr/>
          <p:nvPr/>
        </p:nvSpPr>
        <p:spPr>
          <a:xfrm>
            <a:off x="24076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9</a:t>
            </a:r>
          </a:p>
        </p:txBody>
      </p:sp>
      <p:sp>
        <p:nvSpPr>
          <p:cNvPr id="2" name="3 CuadroTexto">
            <a:extLst>
              <a:ext uri="{FF2B5EF4-FFF2-40B4-BE49-F238E27FC236}">
                <a16:creationId xmlns:a16="http://schemas.microsoft.com/office/drawing/2014/main" id="{98E40C20-BD6E-C708-F079-96F29A37D6BE}"/>
              </a:ext>
            </a:extLst>
          </p:cNvPr>
          <p:cNvSpPr txBox="1"/>
          <p:nvPr/>
        </p:nvSpPr>
        <p:spPr>
          <a:xfrm>
            <a:off x="611560" y="1002214"/>
            <a:ext cx="4392488" cy="338554"/>
          </a:xfrm>
          <a:prstGeom prst="rect">
            <a:avLst/>
          </a:prstGeom>
          <a:noFill/>
        </p:spPr>
        <p:txBody>
          <a:bodyPr wrap="square" rtlCol="0">
            <a:spAutoFit/>
          </a:bodyPr>
          <a:lstStyle>
            <a:defPPr>
              <a:defRPr lang="es-MX"/>
            </a:defPPr>
            <a:lvl1pPr>
              <a:defRPr sz="1600" b="1">
                <a:solidFill>
                  <a:srgbClr val="742E43"/>
                </a:solidFill>
                <a:effectLst>
                  <a:outerShdw blurRad="38100" dist="38100" dir="2700000" algn="tl">
                    <a:srgbClr val="000000">
                      <a:alpha val="43137"/>
                    </a:srgbClr>
                  </a:outerShdw>
                </a:effectLst>
                <a:latin typeface="Mestiza" panose="00000500000000000000" pitchFamily="50" charset="0"/>
              </a:defRPr>
            </a:lvl1pPr>
          </a:lstStyle>
          <a:p>
            <a:r>
              <a:rPr lang="es-MX" dirty="0" smtClean="0"/>
              <a:t>Recomendaciones</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446213827"/>
              </p:ext>
            </p:extLst>
          </p:nvPr>
        </p:nvGraphicFramePr>
        <p:xfrm>
          <a:off x="611561" y="2276872"/>
          <a:ext cx="7992887" cy="4147598"/>
        </p:xfrm>
        <a:graphic>
          <a:graphicData uri="http://schemas.openxmlformats.org/drawingml/2006/table">
            <a:tbl>
              <a:tblPr firstRow="1" firstCol="1" bandRow="1"/>
              <a:tblGrid>
                <a:gridCol w="1613244">
                  <a:extLst>
                    <a:ext uri="{9D8B030D-6E8A-4147-A177-3AD203B41FA5}">
                      <a16:colId xmlns:a16="http://schemas.microsoft.com/office/drawing/2014/main" val="1446242587"/>
                    </a:ext>
                  </a:extLst>
                </a:gridCol>
                <a:gridCol w="6379643">
                  <a:extLst>
                    <a:ext uri="{9D8B030D-6E8A-4147-A177-3AD203B41FA5}">
                      <a16:colId xmlns:a16="http://schemas.microsoft.com/office/drawing/2014/main" val="3900480625"/>
                    </a:ext>
                  </a:extLst>
                </a:gridCol>
              </a:tblGrid>
              <a:tr h="363821">
                <a:tc>
                  <a:txBody>
                    <a:bodyPr/>
                    <a:lstStyle/>
                    <a:p>
                      <a:pPr algn="ctr">
                        <a:lnSpc>
                          <a:spcPct val="150000"/>
                        </a:lnSpc>
                        <a:spcAft>
                          <a:spcPts val="0"/>
                        </a:spcAft>
                      </a:pPr>
                      <a:r>
                        <a:rPr lang="es-MX" sz="1100" b="1">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Sección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50000"/>
                        </a:lnSpc>
                        <a:spcAft>
                          <a:spcPts val="0"/>
                        </a:spcAft>
                      </a:pPr>
                      <a:r>
                        <a:rPr lang="es-MX" sz="1100" b="1" dirty="0">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Recomendación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extLst>
                  <a:ext uri="{0D108BD9-81ED-4DB2-BD59-A6C34878D82A}">
                    <a16:rowId xmlns:a16="http://schemas.microsoft.com/office/drawing/2014/main" val="3474110732"/>
                  </a:ext>
                </a:extLst>
              </a:tr>
              <a:tr h="1076339">
                <a:tc>
                  <a:txBody>
                    <a:bodyPr/>
                    <a:lstStyle/>
                    <a:p>
                      <a:pPr algn="ctr">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Diseño</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marL="36000" algn="just">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Elaborar un documento (estudio o diagnóstico) que cuente con las siguientes características:</a:t>
                      </a:r>
                    </a:p>
                    <a:p>
                      <a:pPr marL="264600" indent="-228600" algn="just">
                        <a:lnSpc>
                          <a:spcPct val="150000"/>
                        </a:lnSpc>
                        <a:spcAft>
                          <a:spcPts val="0"/>
                        </a:spcAft>
                        <a:buFont typeface="+mj-lt"/>
                        <a:buAutoNum type="arabicPeriod"/>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El</a:t>
                      </a:r>
                      <a:r>
                        <a:rPr lang="es-MX" sz="1100" baseline="0" dirty="0" smtClean="0">
                          <a:effectLst/>
                          <a:latin typeface="Mestiza" panose="00000500000000000000" pitchFamily="50" charset="0"/>
                          <a:ea typeface="Calibri" panose="020F0502020204030204" pitchFamily="34" charset="0"/>
                          <a:cs typeface="Times New Roman" panose="02020603050405020304" pitchFamily="18" charset="0"/>
                        </a:rPr>
                        <a:t> problema o necesidad como un hecho negativo o como una situación que puede ser revertida.</a:t>
                      </a:r>
                    </a:p>
                    <a:p>
                      <a:pPr marL="264600" indent="-228600" algn="just">
                        <a:lnSpc>
                          <a:spcPct val="150000"/>
                        </a:lnSpc>
                        <a:spcAft>
                          <a:spcPts val="0"/>
                        </a:spcAft>
                        <a:buFont typeface="+mj-lt"/>
                        <a:buAutoNum type="arabicPeriod"/>
                      </a:pPr>
                      <a:r>
                        <a:rPr lang="es-MX" sz="1100" baseline="0" dirty="0" smtClean="0">
                          <a:effectLst/>
                          <a:latin typeface="Mestiza" panose="00000500000000000000" pitchFamily="50" charset="0"/>
                          <a:ea typeface="Calibri" panose="020F0502020204030204" pitchFamily="34" charset="0"/>
                          <a:cs typeface="Times New Roman" panose="02020603050405020304" pitchFamily="18" charset="0"/>
                        </a:rPr>
                        <a:t>Definición de la población que tiene el problema o necesidad.</a:t>
                      </a:r>
                    </a:p>
                    <a:p>
                      <a:pPr marL="264600" indent="-228600" algn="just">
                        <a:lnSpc>
                          <a:spcPct val="150000"/>
                        </a:lnSpc>
                        <a:spcAft>
                          <a:spcPts val="0"/>
                        </a:spcAft>
                        <a:buFont typeface="+mj-lt"/>
                        <a:buAutoNum type="arabicPeriod"/>
                      </a:pPr>
                      <a:r>
                        <a:rPr lang="es-MX" sz="1100" baseline="0" dirty="0" smtClean="0">
                          <a:effectLst/>
                          <a:latin typeface="Mestiza" panose="00000500000000000000" pitchFamily="50" charset="0"/>
                          <a:ea typeface="Calibri" panose="020F0502020204030204" pitchFamily="34" charset="0"/>
                          <a:cs typeface="Times New Roman" panose="02020603050405020304" pitchFamily="18" charset="0"/>
                        </a:rPr>
                        <a:t>Definición del plazo para la revisión y actualización en la atención del problema o necesidad.</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378938564"/>
                  </a:ext>
                </a:extLst>
              </a:tr>
              <a:tr h="792088">
                <a:tc>
                  <a:txBody>
                    <a:bodyPr/>
                    <a:lstStyle/>
                    <a:p>
                      <a:pPr algn="ctr">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Planeación y orientación a resultados</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marL="36000"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Tener un plan de contingencia para hacer frente a la baja de recursos y revisar ahorros en otras partidas.</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109891367"/>
                  </a:ext>
                </a:extLst>
              </a:tr>
              <a:tr h="632816">
                <a:tc>
                  <a:txBody>
                    <a:bodyPr/>
                    <a:lstStyle/>
                    <a:p>
                      <a:pPr algn="ctr">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Percepción de la población atendida</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marL="36000"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Establecer un instrumento que permita recabar información para medir el grado de satisfacción de la población atendida y sus resultados.</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765895682"/>
                  </a:ext>
                </a:extLst>
              </a:tr>
              <a:tr h="371017">
                <a:tc rowSpan="3">
                  <a:txBody>
                    <a:bodyPr/>
                    <a:lstStyle/>
                    <a:p>
                      <a:pPr algn="ctr">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Medición de resultados</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marL="36000" algn="just">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Promover y difundir la certificación de la técnica de vasectomía sin bisturí. </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422951908"/>
                  </a:ext>
                </a:extLst>
              </a:tr>
              <a:tr h="393264">
                <a:tc vMerge="1">
                  <a:txBody>
                    <a:bodyPr/>
                    <a:lstStyle/>
                    <a:p>
                      <a:endParaRPr lang="es-MX"/>
                    </a:p>
                  </a:txBody>
                  <a:tcPr/>
                </a:tc>
                <a:tc>
                  <a:txBody>
                    <a:bodyPr/>
                    <a:lstStyle/>
                    <a:p>
                      <a:pPr marL="36000" algn="just">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Gestionar el servicio de vasectomía sin bisturí para todas las jurisdicciones sanitarias.</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129139344"/>
                  </a:ext>
                </a:extLst>
              </a:tr>
              <a:tr h="518253">
                <a:tc vMerge="1">
                  <a:txBody>
                    <a:bodyPr/>
                    <a:lstStyle/>
                    <a:p>
                      <a:endParaRPr lang="es-MX"/>
                    </a:p>
                  </a:txBody>
                  <a:tcPr/>
                </a:tc>
                <a:tc>
                  <a:txBody>
                    <a:bodyPr/>
                    <a:lstStyle/>
                    <a:p>
                      <a:pPr marL="36000"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Solicitar vehículos en condiciones para realizar supervisiones en toda la entidad y con una mayor frecuencia.</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325211534"/>
                  </a:ext>
                </a:extLst>
              </a:tr>
            </a:tbl>
          </a:graphicData>
        </a:graphic>
      </p:graphicFrame>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613449108"/>
              </p:ext>
            </p:extLst>
          </p:nvPr>
        </p:nvGraphicFramePr>
        <p:xfrm>
          <a:off x="539551" y="1484784"/>
          <a:ext cx="8136903" cy="648072"/>
        </p:xfrm>
        <a:graphic>
          <a:graphicData uri="http://schemas.openxmlformats.org/drawingml/2006/table">
            <a:tbl>
              <a:tblPr firstRow="1" bandRow="1">
                <a:effectLst/>
                <a:tableStyleId>{5C22544A-7EE6-4342-B048-85BDC9FD1C3A}</a:tableStyleId>
              </a:tblPr>
              <a:tblGrid>
                <a:gridCol w="8136903">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A continuación,</a:t>
                      </a:r>
                      <a:r>
                        <a:rPr lang="es-MX" sz="1100" b="0" baseline="0" dirty="0" smtClean="0">
                          <a:solidFill>
                            <a:schemeClr val="tx1"/>
                          </a:solidFill>
                          <a:effectLst/>
                          <a:latin typeface="Mestiza" panose="00000500000000000000" pitchFamily="50" charset="0"/>
                          <a:ea typeface="Calibri"/>
                          <a:cs typeface="Times New Roman"/>
                        </a:rPr>
                        <a:t> se presentan las recomendaciones necesarias por sección de la evaluación, asimismo, se pretende atender debilidades y/o amenazas que presenta el Programa.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2091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11</a:t>
            </a:fld>
            <a:endParaRPr lang="es-MX" dirty="0"/>
          </a:p>
        </p:txBody>
      </p:sp>
      <p:sp>
        <p:nvSpPr>
          <p:cNvPr id="21" name="20 Elipse"/>
          <p:cNvSpPr/>
          <p:nvPr/>
        </p:nvSpPr>
        <p:spPr>
          <a:xfrm>
            <a:off x="240760" y="980728"/>
            <a:ext cx="540000" cy="540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latin typeface="Mestiza" panose="00000500000000000000" pitchFamily="50" charset="0"/>
              </a:rPr>
              <a:t>10</a:t>
            </a:r>
            <a:endParaRPr lang="es-MX" sz="1400" b="1" dirty="0">
              <a:solidFill>
                <a:schemeClr val="bg1"/>
              </a:solidFill>
              <a:effectLst>
                <a:outerShdw blurRad="38100" dist="38100" dir="2700000" algn="tl">
                  <a:srgbClr val="000000">
                    <a:alpha val="43137"/>
                  </a:srgbClr>
                </a:outerShdw>
              </a:effectLst>
              <a:latin typeface="Mestiza" panose="00000500000000000000" pitchFamily="50" charset="0"/>
            </a:endParaRPr>
          </a:p>
        </p:txBody>
      </p:sp>
      <p:sp>
        <p:nvSpPr>
          <p:cNvPr id="2" name="3 CuadroTexto">
            <a:extLst>
              <a:ext uri="{FF2B5EF4-FFF2-40B4-BE49-F238E27FC236}">
                <a16:creationId xmlns:a16="http://schemas.microsoft.com/office/drawing/2014/main" id="{98E40C20-BD6E-C708-F079-96F29A37D6BE}"/>
              </a:ext>
            </a:extLst>
          </p:cNvPr>
          <p:cNvSpPr txBox="1"/>
          <p:nvPr/>
        </p:nvSpPr>
        <p:spPr>
          <a:xfrm>
            <a:off x="748305" y="1081451"/>
            <a:ext cx="3888432" cy="338554"/>
          </a:xfrm>
          <a:prstGeom prst="rect">
            <a:avLst/>
          </a:prstGeom>
          <a:noFill/>
        </p:spPr>
        <p:txBody>
          <a:bodyPr wrap="square" rtlCol="0">
            <a:spAutoFit/>
          </a:bodyPr>
          <a:lstStyle/>
          <a:p>
            <a:r>
              <a:rPr lang="es-MX" sz="1600" b="1" dirty="0" smtClean="0">
                <a:solidFill>
                  <a:srgbClr val="742E43"/>
                </a:solidFill>
                <a:effectLst>
                  <a:outerShdw blurRad="38100" dist="38100" dir="2700000" algn="tl">
                    <a:srgbClr val="000000">
                      <a:alpha val="43137"/>
                    </a:srgbClr>
                  </a:outerShdw>
                </a:effectLst>
                <a:latin typeface="Mestiza" panose="00000500000000000000" pitchFamily="50" charset="0"/>
              </a:rPr>
              <a:t>Valoración final de Programa</a:t>
            </a:r>
            <a:endParaRPr lang="es-MX" sz="1600" b="1" dirty="0">
              <a:solidFill>
                <a:srgbClr val="742E43"/>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376874587"/>
              </p:ext>
            </p:extLst>
          </p:nvPr>
        </p:nvGraphicFramePr>
        <p:xfrm>
          <a:off x="5076056" y="1933579"/>
          <a:ext cx="3600400" cy="2852462"/>
        </p:xfrm>
        <a:graphic>
          <a:graphicData uri="http://schemas.openxmlformats.org/drawingml/2006/table">
            <a:tbl>
              <a:tblPr firstRow="1" firstCol="1" bandRow="1"/>
              <a:tblGrid>
                <a:gridCol w="2498321">
                  <a:extLst>
                    <a:ext uri="{9D8B030D-6E8A-4147-A177-3AD203B41FA5}">
                      <a16:colId xmlns:a16="http://schemas.microsoft.com/office/drawing/2014/main" val="4247356916"/>
                    </a:ext>
                  </a:extLst>
                </a:gridCol>
                <a:gridCol w="1102079">
                  <a:extLst>
                    <a:ext uri="{9D8B030D-6E8A-4147-A177-3AD203B41FA5}">
                      <a16:colId xmlns:a16="http://schemas.microsoft.com/office/drawing/2014/main" val="3034536759"/>
                    </a:ext>
                  </a:extLst>
                </a:gridCol>
              </a:tblGrid>
              <a:tr h="570493">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 Tema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Calificación ponderada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5224863"/>
                  </a:ext>
                </a:extLst>
              </a:tr>
              <a:tr h="285246">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Diseño</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2.56</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131384"/>
                  </a:ext>
                </a:extLst>
              </a:tr>
              <a:tr h="570493">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Planeación y orientación a 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1.67</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38057071"/>
                  </a:ext>
                </a:extLst>
              </a:tr>
              <a:tr h="285246">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Cobertura y focalización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2</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67443842"/>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Operación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3.42</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1712702"/>
                  </a:ext>
                </a:extLst>
              </a:tr>
              <a:tr h="285246">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Percepción de la población atendida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0</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728875"/>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0.8</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0317071"/>
                  </a:ext>
                </a:extLst>
              </a:tr>
              <a:tr h="285246">
                <a:tc>
                  <a:txBody>
                    <a:bodyPr/>
                    <a:lstStyle/>
                    <a:p>
                      <a:pPr algn="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Valoración </a:t>
                      </a: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final de la evaluación</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1.74</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9336764"/>
                  </a:ext>
                </a:extLst>
              </a:tr>
            </a:tbl>
          </a:graphicData>
        </a:graphic>
      </p:graphicFrame>
      <p:graphicFrame>
        <p:nvGraphicFramePr>
          <p:cNvPr id="11"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562556162"/>
              </p:ext>
            </p:extLst>
          </p:nvPr>
        </p:nvGraphicFramePr>
        <p:xfrm>
          <a:off x="539552" y="1772816"/>
          <a:ext cx="4248472" cy="3360420"/>
        </p:xfrm>
        <a:graphic>
          <a:graphicData uri="http://schemas.openxmlformats.org/drawingml/2006/table">
            <a:tbl>
              <a:tblPr firstRow="1" bandRow="1">
                <a:effectLst/>
                <a:tableStyleId>{5C22544A-7EE6-4342-B048-85BDC9FD1C3A}</a:tableStyleId>
              </a:tblPr>
              <a:tblGrid>
                <a:gridCol w="4248472">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De acuerdo a las</a:t>
                      </a:r>
                      <a:r>
                        <a:rPr lang="es-MX" sz="1100" b="0" baseline="0" dirty="0" smtClean="0">
                          <a:solidFill>
                            <a:schemeClr val="tx1"/>
                          </a:solidFill>
                          <a:effectLst/>
                          <a:latin typeface="Mestiza" panose="00000500000000000000" pitchFamily="50" charset="0"/>
                          <a:ea typeface="Calibri"/>
                          <a:cs typeface="Times New Roman"/>
                        </a:rPr>
                        <a:t> preguntas que tienen una respuesta binaria y que presentan una calificación, se obtuvieron los resultados que se presentan en el cuadro.</a:t>
                      </a:r>
                    </a:p>
                    <a:p>
                      <a:pPr algn="just">
                        <a:lnSpc>
                          <a:spcPct val="15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MX" sz="1100" b="0" dirty="0" smtClean="0">
                          <a:solidFill>
                            <a:schemeClr val="tx1"/>
                          </a:solidFill>
                          <a:effectLst/>
                          <a:latin typeface="Mestiza" panose="00000500000000000000" pitchFamily="50" charset="0"/>
                          <a:ea typeface="Calibri"/>
                          <a:cs typeface="Times New Roman"/>
                        </a:rPr>
                        <a:t>Como se puede observar, la puntuación global es de </a:t>
                      </a:r>
                      <a:r>
                        <a:rPr lang="es-MX" sz="1100" b="1" dirty="0" smtClean="0">
                          <a:solidFill>
                            <a:schemeClr val="tx1"/>
                          </a:solidFill>
                          <a:effectLst/>
                          <a:latin typeface="Mestiza" panose="00000500000000000000" pitchFamily="50" charset="0"/>
                          <a:ea typeface="Calibri"/>
                          <a:cs typeface="Times New Roman"/>
                        </a:rPr>
                        <a:t>1.74</a:t>
                      </a:r>
                      <a:r>
                        <a:rPr lang="es-MX" sz="1100" b="0" dirty="0" smtClean="0">
                          <a:solidFill>
                            <a:schemeClr val="tx1"/>
                          </a:solidFill>
                          <a:effectLst/>
                          <a:latin typeface="Mestiza" panose="00000500000000000000" pitchFamily="50" charset="0"/>
                          <a:ea typeface="Calibri"/>
                          <a:cs typeface="Times New Roman"/>
                        </a:rPr>
                        <a:t> sobre una calificación máxima de 4 destacándose las notas de diseño por un lado y por el otro lado el de operación, sin embargo, es preciso anotar que este es el primer ejercicio de evaluación de este programa en el estado de Sinaloa por lo que </a:t>
                      </a:r>
                      <a:r>
                        <a:rPr lang="es-MX" sz="1100" b="1" dirty="0" smtClean="0">
                          <a:solidFill>
                            <a:schemeClr val="tx1"/>
                          </a:solidFill>
                          <a:effectLst/>
                          <a:latin typeface="Mestiza" panose="00000500000000000000" pitchFamily="50" charset="0"/>
                          <a:ea typeface="Calibri"/>
                          <a:cs typeface="Times New Roman"/>
                        </a:rPr>
                        <a:t>no hay evaluaciones previas</a:t>
                      </a:r>
                      <a:r>
                        <a:rPr lang="es-MX" sz="1100" b="0" dirty="0" smtClean="0">
                          <a:solidFill>
                            <a:schemeClr val="tx1"/>
                          </a:solidFill>
                          <a:effectLst/>
                          <a:latin typeface="Mestiza" panose="00000500000000000000" pitchFamily="50" charset="0"/>
                          <a:ea typeface="Calibri"/>
                          <a:cs typeface="Times New Roman"/>
                        </a:rPr>
                        <a:t> que permitan contestar las preguntas 16, 17, 18, 19 y 20 en la sección de Planeación y Orientación a Resultados y las preguntas 46, 47, 48, 49, 50 y 51 de la sección de Resultados.</a:t>
                      </a:r>
                      <a:endParaRPr lang="es-MX" sz="1100" b="0" baseline="0" dirty="0" smtClean="0">
                        <a:solidFill>
                          <a:schemeClr val="tx1"/>
                        </a:solidFill>
                        <a:effectLst/>
                        <a:latin typeface="Mestiza" panose="00000500000000000000" pitchFamily="50" charset="0"/>
                        <a:ea typeface="Calibri"/>
                        <a:cs typeface="Times New Roman"/>
                      </a:endParaRPr>
                    </a:p>
                    <a:p>
                      <a:pPr algn="just">
                        <a:lnSpc>
                          <a:spcPct val="15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6545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2</a:t>
            </a:fld>
            <a:endParaRPr lang="es-MX" dirty="0"/>
          </a:p>
        </p:txBody>
      </p:sp>
      <p:sp>
        <p:nvSpPr>
          <p:cNvPr id="13" name="12 Elipse"/>
          <p:cNvSpPr/>
          <p:nvPr/>
        </p:nvSpPr>
        <p:spPr>
          <a:xfrm>
            <a:off x="251520" y="98072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2</a:t>
            </a:r>
          </a:p>
        </p:txBody>
      </p:sp>
      <p:sp>
        <p:nvSpPr>
          <p:cNvPr id="3" name="3 CuadroTexto">
            <a:extLst>
              <a:ext uri="{FF2B5EF4-FFF2-40B4-BE49-F238E27FC236}">
                <a16:creationId xmlns:a16="http://schemas.microsoft.com/office/drawing/2014/main" id="{BE52F7A6-3E65-E1D7-B042-4D6C5DE443E6}"/>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992D49"/>
                </a:solidFill>
                <a:effectLst>
                  <a:outerShdw blurRad="38100" dist="38100" dir="2700000" algn="tl">
                    <a:srgbClr val="000000">
                      <a:alpha val="43137"/>
                    </a:srgbClr>
                  </a:outerShdw>
                </a:effectLst>
                <a:latin typeface="Mestiza" panose="00000500000000000000" pitchFamily="50" charset="0"/>
              </a:rPr>
              <a:t>Diseño</a:t>
            </a:r>
            <a:endParaRPr lang="es-MX" sz="1600" b="1" dirty="0">
              <a:solidFill>
                <a:srgbClr val="992D49"/>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10"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4226711658"/>
              </p:ext>
            </p:extLst>
          </p:nvPr>
        </p:nvGraphicFramePr>
        <p:xfrm>
          <a:off x="251520" y="1472168"/>
          <a:ext cx="3672408" cy="4480116"/>
        </p:xfrm>
        <a:graphic>
          <a:graphicData uri="http://schemas.openxmlformats.org/drawingml/2006/table">
            <a:tbl>
              <a:tblPr firstRow="1" bandRow="1">
                <a:effectLst/>
                <a:tableStyleId>{5C22544A-7EE6-4342-B048-85BDC9FD1C3A}</a:tableStyleId>
              </a:tblPr>
              <a:tblGrid>
                <a:gridCol w="3672408">
                  <a:extLst>
                    <a:ext uri="{9D8B030D-6E8A-4147-A177-3AD203B41FA5}">
                      <a16:colId xmlns:a16="http://schemas.microsoft.com/office/drawing/2014/main" val="20000"/>
                    </a:ext>
                  </a:extLst>
                </a:gridCol>
              </a:tblGrid>
              <a:tr h="792088">
                <a:tc>
                  <a:txBody>
                    <a:bodyPr/>
                    <a:lstStyle/>
                    <a:p>
                      <a:pPr algn="just">
                        <a:lnSpc>
                          <a:spcPct val="120000"/>
                        </a:lnSpc>
                        <a:spcAft>
                          <a:spcPts val="0"/>
                        </a:spcAft>
                      </a:pPr>
                      <a:r>
                        <a:rPr lang="es-MX" sz="1100" b="0" dirty="0" smtClean="0">
                          <a:solidFill>
                            <a:schemeClr val="tx1"/>
                          </a:solidFill>
                          <a:effectLst/>
                          <a:latin typeface="Mestiza" panose="00000500000000000000" pitchFamily="50" charset="0"/>
                          <a:ea typeface="Calibri"/>
                          <a:cs typeface="Times New Roman"/>
                        </a:rPr>
                        <a:t>En este apartado, el programa </a:t>
                      </a:r>
                      <a:r>
                        <a:rPr lang="es-MX" sz="1100" b="0" baseline="0" dirty="0" smtClean="0">
                          <a:solidFill>
                            <a:schemeClr val="tx1"/>
                          </a:solidFill>
                          <a:effectLst/>
                          <a:latin typeface="Mestiza" panose="00000500000000000000" pitchFamily="50" charset="0"/>
                          <a:ea typeface="Calibri"/>
                          <a:cs typeface="Times New Roman"/>
                        </a:rPr>
                        <a:t>destaca </a:t>
                      </a:r>
                      <a:r>
                        <a:rPr lang="es-MX" sz="1100" b="0" baseline="0" dirty="0" smtClean="0">
                          <a:solidFill>
                            <a:schemeClr val="tx1"/>
                          </a:solidFill>
                          <a:effectLst/>
                          <a:latin typeface="Mestiza" panose="00000500000000000000" pitchFamily="50" charset="0"/>
                          <a:ea typeface="Calibri"/>
                          <a:cs typeface="Times New Roman"/>
                        </a:rPr>
                        <a:t>lo siguiente:</a:t>
                      </a:r>
                    </a:p>
                    <a:p>
                      <a:pPr algn="just">
                        <a:lnSpc>
                          <a:spcPct val="120000"/>
                        </a:lnSpc>
                        <a:spcAft>
                          <a:spcPts val="0"/>
                        </a:spcAft>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la Norma Oficial Mexicana, NOM 005-SSA2-1993, de los Servicios de Planificación Familiar.</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se encuentra alineado con el PND 2019 – 2024 y el PSS 2020 -2024, de igual manera con el PED Sinaloa 2017 – 2021 y el PSS 2017 – 2021.</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En el Árbol del Problema es posible identificar el problema central del programa y un breve diagnóstico del problema.</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el Plan Anual de Trabajo (PAT) donde se presenta información sobre el diagnóstico situacional del programa.</a:t>
                      </a:r>
                    </a:p>
                    <a:p>
                      <a:pPr marL="0" indent="0" algn="just">
                        <a:lnSpc>
                          <a:spcPct val="120000"/>
                        </a:lnSpc>
                        <a:spcAft>
                          <a:spcPts val="0"/>
                        </a:spcAft>
                        <a:buClr>
                          <a:schemeClr val="accent3">
                            <a:lumMod val="50000"/>
                          </a:schemeClr>
                        </a:buClr>
                        <a:buFont typeface="Wingdings" panose="05000000000000000000" pitchFamily="2" charset="2"/>
                        <a:buNone/>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define su población objetivo.</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La población potencial y la población objetivo se encuentran estimadas de acuerdo a la proyección de México y Entidades Federativas por el Consejo Nacional de Población (CONAPO).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831251130"/>
              </p:ext>
            </p:extLst>
          </p:nvPr>
        </p:nvGraphicFramePr>
        <p:xfrm>
          <a:off x="4265920" y="1664110"/>
          <a:ext cx="4680520" cy="2484970"/>
        </p:xfrm>
        <a:graphic>
          <a:graphicData uri="http://schemas.openxmlformats.org/drawingml/2006/table">
            <a:tbl>
              <a:tblPr firstRow="1" firstCol="1" bandRow="1"/>
              <a:tblGrid>
                <a:gridCol w="2327153">
                  <a:extLst>
                    <a:ext uri="{9D8B030D-6E8A-4147-A177-3AD203B41FA5}">
                      <a16:colId xmlns:a16="http://schemas.microsoft.com/office/drawing/2014/main" val="4044172872"/>
                    </a:ext>
                  </a:extLst>
                </a:gridCol>
                <a:gridCol w="2353367">
                  <a:extLst>
                    <a:ext uri="{9D8B030D-6E8A-4147-A177-3AD203B41FA5}">
                      <a16:colId xmlns:a16="http://schemas.microsoft.com/office/drawing/2014/main" val="3112103882"/>
                    </a:ext>
                  </a:extLst>
                </a:gridCol>
              </a:tblGrid>
              <a:tr h="392318">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Estatal de Desarrollo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(PED) Sinaloa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2017 – 2021</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Nacional de Desarrollo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(PND) 2019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 2024</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726729170"/>
                  </a:ext>
                </a:extLst>
              </a:tr>
              <a:tr h="585398">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estratégico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II.</a:t>
                      </a: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Tema </a:t>
                      </a:r>
                      <a:r>
                        <a:rPr lang="es-MX" sz="1000" dirty="0">
                          <a:effectLst/>
                          <a:latin typeface="Mestiza" panose="00000500000000000000" pitchFamily="50" charset="0"/>
                          <a:ea typeface="Calibri" panose="020F0502020204030204" pitchFamily="34" charset="0"/>
                          <a:cs typeface="Times New Roman" panose="02020603050405020304" pitchFamily="18" charset="0"/>
                        </a:rPr>
                        <a:t>4</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2. Política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Social,</a:t>
                      </a:r>
                      <a:r>
                        <a:rPr lang="es-MX" sz="1000" baseline="0" dirty="0" smtClean="0">
                          <a:effectLst/>
                          <a:latin typeface="Mestiza" panose="00000500000000000000" pitchFamily="50" charset="0"/>
                          <a:ea typeface="Calibri" panose="020F0502020204030204" pitchFamily="34" charset="0"/>
                          <a:cs typeface="Times New Roman" panose="02020603050405020304" pitchFamily="18" charset="0"/>
                        </a:rPr>
                        <a:t>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Salud </a:t>
                      </a:r>
                      <a:r>
                        <a:rPr lang="es-MX" sz="1000" dirty="0">
                          <a:effectLst/>
                          <a:latin typeface="Mestiza" panose="00000500000000000000" pitchFamily="50" charset="0"/>
                          <a:ea typeface="Calibri" panose="020F0502020204030204" pitchFamily="34" charset="0"/>
                          <a:cs typeface="Times New Roman" panose="02020603050405020304" pitchFamily="18" charset="0"/>
                        </a:rPr>
                        <a:t>para toda la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población</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228881921"/>
                  </a:ext>
                </a:extLst>
              </a:tr>
              <a:tr h="381358">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 Salud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(PSS) 2017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-2021</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 Salud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(PSS) 2020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 2024</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2391402054"/>
                  </a:ext>
                </a:extLst>
              </a:tr>
              <a:tr h="502303">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Política 2. </a:t>
                      </a:r>
                      <a:endParaRPr lang="es-MX" sz="1000" dirty="0" smtClean="0">
                        <a:effectLst/>
                        <a:latin typeface="Mestiza" panose="00000500000000000000" pitchFamily="50"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Instrumento </a:t>
                      </a:r>
                      <a:r>
                        <a:rPr lang="es-MX" sz="1000" dirty="0">
                          <a:effectLst/>
                          <a:latin typeface="Mestiza" panose="00000500000000000000" pitchFamily="50" charset="0"/>
                          <a:ea typeface="Calibri" panose="020F0502020204030204" pitchFamily="34" charset="0"/>
                          <a:cs typeface="Times New Roman" panose="02020603050405020304" pitchFamily="18" charset="0"/>
                        </a:rPr>
                        <a:t>2.2</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 prioritario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5.</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Estrategia </a:t>
                      </a:r>
                      <a:r>
                        <a:rPr lang="es-MX" sz="1000" dirty="0">
                          <a:effectLst/>
                          <a:latin typeface="Mestiza" panose="00000500000000000000" pitchFamily="50" charset="0"/>
                          <a:ea typeface="Calibri" panose="020F0502020204030204" pitchFamily="34" charset="0"/>
                          <a:cs typeface="Times New Roman" panose="02020603050405020304" pitchFamily="18" charset="0"/>
                        </a:rPr>
                        <a:t>prioritaria 5.2. </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91420165"/>
                  </a:ext>
                </a:extLst>
              </a:tr>
              <a:tr h="229426">
                <a:tc gridSpan="2">
                  <a:txBody>
                    <a:bodyPr/>
                    <a:lstStyle/>
                    <a:p>
                      <a:pPr marL="0" indent="0" algn="ctr">
                        <a:lnSpc>
                          <a:spcPct val="120000"/>
                        </a:lnSpc>
                        <a:spcAft>
                          <a:spcPts val="0"/>
                        </a:spcAft>
                        <a:buFont typeface="Arial" panose="020B0604020202020204" pitchFamily="34" charset="0"/>
                        <a:buNone/>
                      </a:pP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Objetivos del Desarrollo Sostenible</a:t>
                      </a:r>
                      <a:endPar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hMerge="1">
                  <a:txBody>
                    <a:bodyPr/>
                    <a:lstStyle/>
                    <a:p>
                      <a:pPr marL="171450" indent="-171450" algn="just">
                        <a:lnSpc>
                          <a:spcPct val="150000"/>
                        </a:lnSpc>
                        <a:spcAft>
                          <a:spcPts val="0"/>
                        </a:spcAft>
                        <a:buFont typeface="Arial" panose="020B0604020202020204" pitchFamily="34" charset="0"/>
                        <a:buChar char="•"/>
                      </a:pP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22185429"/>
                  </a:ext>
                </a:extLst>
              </a:tr>
              <a:tr h="394167">
                <a:tc gridSpan="2">
                  <a:txBody>
                    <a:bodyPr/>
                    <a:lstStyle/>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Objetivo 3.</a:t>
                      </a: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Objetivo específico 3.7.</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hMerge="1">
                  <a:txBody>
                    <a:bodyPr/>
                    <a:lstStyle/>
                    <a:p>
                      <a:pPr marL="171450" indent="-171450" algn="just">
                        <a:lnSpc>
                          <a:spcPct val="150000"/>
                        </a:lnSpc>
                        <a:spcAft>
                          <a:spcPts val="0"/>
                        </a:spcAft>
                        <a:buFont typeface="Arial" panose="020B0604020202020204" pitchFamily="34" charset="0"/>
                        <a:buChar char="•"/>
                      </a:pP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66702151"/>
                  </a:ext>
                </a:extLst>
              </a:tr>
            </a:tbl>
          </a:graphicData>
        </a:graphic>
      </p:graphicFrame>
      <p:sp>
        <p:nvSpPr>
          <p:cNvPr id="11" name="CuadroTexto 10"/>
          <p:cNvSpPr txBox="1"/>
          <p:nvPr/>
        </p:nvSpPr>
        <p:spPr>
          <a:xfrm>
            <a:off x="4067944" y="1304070"/>
            <a:ext cx="2013693"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smtClean="0">
                <a:latin typeface="Mestiza" panose="00000500000000000000" pitchFamily="50" charset="0"/>
              </a:rPr>
              <a:t>Alineación del programa:</a:t>
            </a:r>
            <a:endParaRPr lang="es-MX" sz="1100" b="1" dirty="0">
              <a:latin typeface="Mestiza" panose="00000500000000000000" pitchFamily="50" charset="0"/>
            </a:endParaRPr>
          </a:p>
        </p:txBody>
      </p:sp>
      <p:sp>
        <p:nvSpPr>
          <p:cNvPr id="16" name="CuadroTexto 15"/>
          <p:cNvSpPr txBox="1"/>
          <p:nvPr/>
        </p:nvSpPr>
        <p:spPr>
          <a:xfrm>
            <a:off x="4067944" y="4309557"/>
            <a:ext cx="3286477"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smtClean="0">
                <a:latin typeface="Mestiza" panose="00000500000000000000" pitchFamily="50" charset="0"/>
              </a:rPr>
              <a:t>Población potencial y objetivo del programa:</a:t>
            </a:r>
            <a:endParaRPr lang="es-MX" sz="1100" b="1" dirty="0">
              <a:latin typeface="Mestiza" panose="00000500000000000000" pitchFamily="50"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4230540298"/>
              </p:ext>
            </p:extLst>
          </p:nvPr>
        </p:nvGraphicFramePr>
        <p:xfrm>
          <a:off x="4265920" y="4689305"/>
          <a:ext cx="2196244" cy="1475999"/>
        </p:xfrm>
        <a:graphic>
          <a:graphicData uri="http://schemas.openxmlformats.org/drawingml/2006/table">
            <a:tbl>
              <a:tblPr firstRow="1" bandRow="1">
                <a:tableStyleId>{2D5ABB26-0587-4C30-8999-92F81FD0307C}</a:tableStyleId>
              </a:tblPr>
              <a:tblGrid>
                <a:gridCol w="2196244">
                  <a:extLst>
                    <a:ext uri="{9D8B030D-6E8A-4147-A177-3AD203B41FA5}">
                      <a16:colId xmlns:a16="http://schemas.microsoft.com/office/drawing/2014/main" val="1715382026"/>
                    </a:ext>
                  </a:extLst>
                </a:gridCol>
              </a:tblGrid>
              <a:tr h="360881">
                <a:tc>
                  <a:txBody>
                    <a:bodyPr/>
                    <a:lstStyle/>
                    <a:p>
                      <a:pPr marL="0" algn="ctr" defTabSz="914400" rtl="0" eaLnBrk="1" latinLnBrk="0" hangingPunct="1">
                        <a:lnSpc>
                          <a:spcPct val="120000"/>
                        </a:lnSpc>
                        <a:spcAft>
                          <a:spcPts val="0"/>
                        </a:spcAft>
                      </a:pPr>
                      <a:r>
                        <a:rPr lang="es-MX" sz="1000" kern="1200"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Población Potencial (PP)</a:t>
                      </a:r>
                      <a:endParaRPr lang="es-MX" sz="1000" kern="1200"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4085268567"/>
                  </a:ext>
                </a:extLst>
              </a:tr>
              <a:tr h="371706">
                <a:tc>
                  <a:txBody>
                    <a:bodyPr/>
                    <a:lstStyle/>
                    <a:p>
                      <a:pPr algn="ctr"/>
                      <a:r>
                        <a:rPr lang="es-MX" sz="1000" dirty="0" smtClean="0">
                          <a:latin typeface="Mestiza" panose="00000500000000000000" pitchFamily="50" charset="0"/>
                        </a:rPr>
                        <a:t>150,337 personas</a:t>
                      </a:r>
                      <a:endParaRPr lang="es-MX" sz="1000" dirty="0">
                        <a:latin typeface="Mestiza" panose="00000500000000000000" pitchFamily="50"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0364600"/>
                  </a:ext>
                </a:extLst>
              </a:tr>
              <a:tr h="371706">
                <a:tc>
                  <a:txBody>
                    <a:bodyPr/>
                    <a:lstStyle/>
                    <a:p>
                      <a:pPr algn="ctr"/>
                      <a:r>
                        <a:rPr lang="es-MX" sz="1000" dirty="0" smtClean="0">
                          <a:solidFill>
                            <a:schemeClr val="tx1"/>
                          </a:solidFill>
                          <a:latin typeface="Mestiza" panose="00000500000000000000" pitchFamily="50" charset="0"/>
                        </a:rPr>
                        <a:t>Población</a:t>
                      </a:r>
                      <a:r>
                        <a:rPr lang="es-MX" sz="1000" baseline="0" dirty="0" smtClean="0">
                          <a:solidFill>
                            <a:schemeClr val="tx1"/>
                          </a:solidFill>
                          <a:latin typeface="Mestiza" panose="00000500000000000000" pitchFamily="50" charset="0"/>
                        </a:rPr>
                        <a:t> Objetivo (PO)</a:t>
                      </a:r>
                      <a:endParaRPr lang="es-MX" sz="1000" dirty="0">
                        <a:solidFill>
                          <a:schemeClr val="tx1"/>
                        </a:solidFill>
                        <a:latin typeface="Mestiza" panose="00000500000000000000" pitchFamily="50"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522580906"/>
                  </a:ext>
                </a:extLst>
              </a:tr>
              <a:tr h="3717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Mestiza" panose="00000500000000000000" pitchFamily="50" charset="0"/>
                        </a:rPr>
                        <a:t>69,930 personas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1469971420"/>
                  </a:ext>
                </a:extLst>
              </a:tr>
            </a:tbl>
          </a:graphicData>
        </a:graphic>
      </p:graphicFrame>
      <p:pic>
        <p:nvPicPr>
          <p:cNvPr id="18" name="Imagen 17"/>
          <p:cNvPicPr>
            <a:picLocks noChangeAspect="1"/>
          </p:cNvPicPr>
          <p:nvPr/>
        </p:nvPicPr>
        <p:blipFill rotWithShape="1">
          <a:blip r:embed="rId4" cstate="print">
            <a:extLst>
              <a:ext uri="{28A0092B-C50C-407E-A947-70E740481C1C}">
                <a14:useLocalDpi xmlns:a14="http://schemas.microsoft.com/office/drawing/2010/main" val="0"/>
              </a:ext>
            </a:extLst>
          </a:blip>
          <a:srcRect l="2495" r="197"/>
          <a:stretch/>
        </p:blipFill>
        <p:spPr>
          <a:xfrm>
            <a:off x="6099685" y="4676999"/>
            <a:ext cx="3080827" cy="1974671"/>
          </a:xfrm>
          <a:prstGeom prst="rect">
            <a:avLst/>
          </a:prstGeom>
        </p:spPr>
      </p:pic>
    </p:spTree>
    <p:extLst>
      <p:ext uri="{BB962C8B-B14F-4D97-AF65-F5344CB8AC3E}">
        <p14:creationId xmlns:p14="http://schemas.microsoft.com/office/powerpoint/2010/main" val="109928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3</a:t>
            </a:fld>
            <a:endParaRPr lang="es-MX" dirty="0"/>
          </a:p>
        </p:txBody>
      </p:sp>
      <p:sp>
        <p:nvSpPr>
          <p:cNvPr id="15" name="14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3</a:t>
            </a:r>
          </a:p>
        </p:txBody>
      </p:sp>
      <p:sp>
        <p:nvSpPr>
          <p:cNvPr id="4" name="3 CuadroTexto">
            <a:extLst>
              <a:ext uri="{FF2B5EF4-FFF2-40B4-BE49-F238E27FC236}">
                <a16:creationId xmlns:a16="http://schemas.microsoft.com/office/drawing/2014/main" id="{C1A1D5DE-268A-ED91-F6E6-19DF806DD99F}"/>
              </a:ext>
            </a:extLst>
          </p:cNvPr>
          <p:cNvSpPr txBox="1"/>
          <p:nvPr/>
        </p:nvSpPr>
        <p:spPr>
          <a:xfrm>
            <a:off x="611560" y="1002214"/>
            <a:ext cx="5472608" cy="338554"/>
          </a:xfrm>
          <a:prstGeom prst="rect">
            <a:avLst/>
          </a:prstGeom>
          <a:noFill/>
        </p:spPr>
        <p:txBody>
          <a:bodyPr wrap="square" rtlCol="0">
            <a:spAutoFit/>
          </a:bodyPr>
          <a:lstStyle/>
          <a:p>
            <a:r>
              <a:rPr lang="es-MX" sz="1600" b="1" dirty="0" smtClean="0">
                <a:solidFill>
                  <a:srgbClr val="642F41"/>
                </a:solidFill>
                <a:effectLst>
                  <a:outerShdw blurRad="38100" dist="38100" dir="2700000" algn="tl">
                    <a:srgbClr val="000000">
                      <a:alpha val="43137"/>
                    </a:srgbClr>
                  </a:outerShdw>
                </a:effectLst>
                <a:latin typeface="Mestiza" panose="00000500000000000000" pitchFamily="50" charset="0"/>
              </a:rPr>
              <a:t>Planeación y Orientación a Resultados</a:t>
            </a:r>
            <a:endParaRPr lang="es-MX" sz="1600" b="1" dirty="0">
              <a:solidFill>
                <a:srgbClr val="642F4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14"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409685563"/>
              </p:ext>
            </p:extLst>
          </p:nvPr>
        </p:nvGraphicFramePr>
        <p:xfrm>
          <a:off x="251520" y="1472168"/>
          <a:ext cx="8640960" cy="1042416"/>
        </p:xfrm>
        <a:graphic>
          <a:graphicData uri="http://schemas.openxmlformats.org/drawingml/2006/table">
            <a:tbl>
              <a:tblPr firstRow="1" bandRow="1">
                <a:effectLst/>
                <a:tableStyleId>{5C22544A-7EE6-4342-B048-85BDC9FD1C3A}</a:tableStyleId>
              </a:tblPr>
              <a:tblGrid>
                <a:gridCol w="8640960">
                  <a:extLst>
                    <a:ext uri="{9D8B030D-6E8A-4147-A177-3AD203B41FA5}">
                      <a16:colId xmlns:a16="http://schemas.microsoft.com/office/drawing/2014/main" val="20000"/>
                    </a:ext>
                  </a:extLst>
                </a:gridCol>
              </a:tblGrid>
              <a:tr h="792088">
                <a:tc>
                  <a:txBody>
                    <a:bodyPr/>
                    <a:lstStyle/>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cuenta con el Programa Operativo Anual (POA).</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8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A través de la plataforma Cubos dinámicos (</a:t>
                      </a:r>
                      <a:r>
                        <a:rPr lang="es-MX" sz="1100" b="0" baseline="0" dirty="0" smtClean="0">
                          <a:solidFill>
                            <a:schemeClr val="tx1"/>
                          </a:solidFill>
                          <a:effectLst/>
                          <a:latin typeface="Mestiza" panose="00000500000000000000" pitchFamily="50" charset="0"/>
                          <a:ea typeface="Calibri"/>
                          <a:cs typeface="Times New Roman"/>
                          <a:hlinkClick r:id="rId3"/>
                        </a:rPr>
                        <a:t>http://www.dgis.salud.gob.mx/contenidos/basesdedatos/BD_Cubos_gobmx.html</a:t>
                      </a:r>
                      <a:r>
                        <a:rPr lang="es-MX" sz="1100" b="0" baseline="0" dirty="0" smtClean="0">
                          <a:solidFill>
                            <a:schemeClr val="tx1"/>
                          </a:solidFill>
                          <a:effectLst/>
                          <a:latin typeface="Mestiza" panose="00000500000000000000" pitchFamily="50" charset="0"/>
                          <a:ea typeface="Calibri"/>
                          <a:cs typeface="Times New Roman"/>
                        </a:rPr>
                        <a:t>) de la Dirección General de Información en Salud (DGIS) adscrita a la Secretaría de Salud, los Servicios de Salud de Sinaloa reportan información sobre las detecciones, consultas o actividades que se realizan.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544" t="21208" r="6457" b="521"/>
          <a:stretch/>
        </p:blipFill>
        <p:spPr>
          <a:xfrm>
            <a:off x="541220" y="2599174"/>
            <a:ext cx="4573711" cy="2178565"/>
          </a:xfrm>
          <a:prstGeom prst="rect">
            <a:avLst/>
          </a:prstGeom>
        </p:spPr>
      </p:pic>
      <p:sp>
        <p:nvSpPr>
          <p:cNvPr id="9" name="Rectángulo 8"/>
          <p:cNvSpPr/>
          <p:nvPr/>
        </p:nvSpPr>
        <p:spPr>
          <a:xfrm>
            <a:off x="252560" y="4869160"/>
            <a:ext cx="8639919" cy="701731"/>
          </a:xfrm>
          <a:prstGeom prst="rect">
            <a:avLst/>
          </a:prstGeom>
        </p:spPr>
        <p:txBody>
          <a:bodyPr wrap="square">
            <a:spAutoFit/>
          </a:bodyPr>
          <a:lstStyle/>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a:latin typeface="Mestiza" panose="00000500000000000000" pitchFamily="50" charset="0"/>
                <a:ea typeface="Calibri"/>
                <a:cs typeface="Times New Roman"/>
              </a:rPr>
              <a:t>A través del Sistema de Reporte de Recursos Federales Transferidos (SRFT) administrado por la Secretaría de Hacienda y Crédito Público (SHCP), los Servicios de Salud de Sinaloa reportan sobre el ejercicio, destino y resultados obtenidos con los recursos federales transferidos.</a:t>
            </a:r>
          </a:p>
        </p:txBody>
      </p:sp>
      <p:grpSp>
        <p:nvGrpSpPr>
          <p:cNvPr id="27" name="Grupo 26"/>
          <p:cNvGrpSpPr/>
          <p:nvPr/>
        </p:nvGrpSpPr>
        <p:grpSpPr>
          <a:xfrm>
            <a:off x="5220072" y="2905389"/>
            <a:ext cx="3600000" cy="1656000"/>
            <a:chOff x="5365756" y="3270740"/>
            <a:chExt cx="3526724" cy="1598420"/>
          </a:xfrm>
        </p:grpSpPr>
        <p:pic>
          <p:nvPicPr>
            <p:cNvPr id="18" name="Imagen 17"/>
            <p:cNvPicPr>
              <a:picLocks noChangeAspect="1"/>
            </p:cNvPicPr>
            <p:nvPr/>
          </p:nvPicPr>
          <p:blipFill rotWithShape="1">
            <a:blip r:embed="rId5" cstate="print">
              <a:extLst>
                <a:ext uri="{28A0092B-C50C-407E-A947-70E740481C1C}">
                  <a14:useLocalDpi xmlns:a14="http://schemas.microsoft.com/office/drawing/2010/main" val="0"/>
                </a:ext>
              </a:extLst>
            </a:blip>
            <a:srcRect t="-436" r="72239" b="69276"/>
            <a:stretch/>
          </p:blipFill>
          <p:spPr>
            <a:xfrm>
              <a:off x="5365756" y="3270740"/>
              <a:ext cx="639688" cy="732847"/>
            </a:xfrm>
            <a:prstGeom prst="rect">
              <a:avLst/>
            </a:prstGeom>
          </p:spPr>
        </p:pic>
        <p:pic>
          <p:nvPicPr>
            <p:cNvPr id="19" name="Imagen 18"/>
            <p:cNvPicPr>
              <a:picLocks noChangeAspect="1"/>
            </p:cNvPicPr>
            <p:nvPr/>
          </p:nvPicPr>
          <p:blipFill rotWithShape="1">
            <a:blip r:embed="rId5" cstate="print">
              <a:extLst>
                <a:ext uri="{28A0092B-C50C-407E-A947-70E740481C1C}">
                  <a14:useLocalDpi xmlns:a14="http://schemas.microsoft.com/office/drawing/2010/main" val="0"/>
                </a:ext>
              </a:extLst>
            </a:blip>
            <a:srcRect l="30886" r="31614" b="69276"/>
            <a:stretch/>
          </p:blipFill>
          <p:spPr>
            <a:xfrm>
              <a:off x="6013238" y="3286658"/>
              <a:ext cx="864096" cy="722611"/>
            </a:xfrm>
            <a:prstGeom prst="rect">
              <a:avLst/>
            </a:prstGeom>
          </p:spPr>
        </p:pic>
        <p:pic>
          <p:nvPicPr>
            <p:cNvPr id="20" name="Imagen 19"/>
            <p:cNvPicPr>
              <a:picLocks noChangeAspect="1"/>
            </p:cNvPicPr>
            <p:nvPr/>
          </p:nvPicPr>
          <p:blipFill rotWithShape="1">
            <a:blip r:embed="rId5" cstate="print">
              <a:extLst>
                <a:ext uri="{28A0092B-C50C-407E-A947-70E740481C1C}">
                  <a14:useLocalDpi xmlns:a14="http://schemas.microsoft.com/office/drawing/2010/main" val="0"/>
                </a:ext>
              </a:extLst>
            </a:blip>
            <a:srcRect l="71511" b="69276"/>
            <a:stretch/>
          </p:blipFill>
          <p:spPr>
            <a:xfrm>
              <a:off x="6823182" y="3289919"/>
              <a:ext cx="656456" cy="722611"/>
            </a:xfrm>
            <a:prstGeom prst="rect">
              <a:avLst/>
            </a:prstGeom>
          </p:spPr>
        </p:pic>
        <p:pic>
          <p:nvPicPr>
            <p:cNvPr id="21" name="Imagen 20"/>
            <p:cNvPicPr>
              <a:picLocks noChangeAspect="1"/>
            </p:cNvPicPr>
            <p:nvPr/>
          </p:nvPicPr>
          <p:blipFill rotWithShape="1">
            <a:blip r:embed="rId5" cstate="print">
              <a:extLst>
                <a:ext uri="{28A0092B-C50C-407E-A947-70E740481C1C}">
                  <a14:useLocalDpi xmlns:a14="http://schemas.microsoft.com/office/drawing/2010/main" val="0"/>
                </a:ext>
              </a:extLst>
            </a:blip>
            <a:srcRect t="34377" r="71875" b="35005"/>
            <a:stretch/>
          </p:blipFill>
          <p:spPr>
            <a:xfrm>
              <a:off x="7586447" y="3277122"/>
              <a:ext cx="648072" cy="720081"/>
            </a:xfrm>
            <a:prstGeom prst="rect">
              <a:avLst/>
            </a:prstGeom>
          </p:spPr>
        </p:pic>
        <p:pic>
          <p:nvPicPr>
            <p:cNvPr id="22" name="Imagen 21"/>
            <p:cNvPicPr>
              <a:picLocks noChangeAspect="1"/>
            </p:cNvPicPr>
            <p:nvPr/>
          </p:nvPicPr>
          <p:blipFill rotWithShape="1">
            <a:blip r:embed="rId5" cstate="print">
              <a:extLst>
                <a:ext uri="{28A0092B-C50C-407E-A947-70E740481C1C}">
                  <a14:useLocalDpi xmlns:a14="http://schemas.microsoft.com/office/drawing/2010/main" val="0"/>
                </a:ext>
              </a:extLst>
            </a:blip>
            <a:srcRect l="36570" t="33835" r="35305" b="35548"/>
            <a:stretch/>
          </p:blipFill>
          <p:spPr>
            <a:xfrm>
              <a:off x="8244407" y="3270741"/>
              <a:ext cx="648073" cy="720080"/>
            </a:xfrm>
            <a:prstGeom prst="rect">
              <a:avLst/>
            </a:prstGeom>
          </p:spPr>
        </p:pic>
        <p:pic>
          <p:nvPicPr>
            <p:cNvPr id="23" name="Imagen 22"/>
            <p:cNvPicPr>
              <a:picLocks noChangeAspect="1"/>
            </p:cNvPicPr>
            <p:nvPr/>
          </p:nvPicPr>
          <p:blipFill rotWithShape="1">
            <a:blip r:embed="rId5" cstate="print">
              <a:extLst>
                <a:ext uri="{28A0092B-C50C-407E-A947-70E740481C1C}">
                  <a14:useLocalDpi xmlns:a14="http://schemas.microsoft.com/office/drawing/2010/main" val="0"/>
                </a:ext>
              </a:extLst>
            </a:blip>
            <a:srcRect l="73435" t="31316" r="759" b="35005"/>
            <a:stretch/>
          </p:blipFill>
          <p:spPr>
            <a:xfrm>
              <a:off x="5705559" y="4077071"/>
              <a:ext cx="594633" cy="792089"/>
            </a:xfrm>
            <a:prstGeom prst="rect">
              <a:avLst/>
            </a:prstGeom>
          </p:spPr>
        </p:pic>
        <p:pic>
          <p:nvPicPr>
            <p:cNvPr id="24" name="Imagen 23"/>
            <p:cNvPicPr>
              <a:picLocks noChangeAspect="1"/>
            </p:cNvPicPr>
            <p:nvPr/>
          </p:nvPicPr>
          <p:blipFill rotWithShape="1">
            <a:blip r:embed="rId5" cstate="print">
              <a:extLst>
                <a:ext uri="{28A0092B-C50C-407E-A947-70E740481C1C}">
                  <a14:useLocalDpi xmlns:a14="http://schemas.microsoft.com/office/drawing/2010/main" val="0"/>
                </a:ext>
              </a:extLst>
            </a:blip>
            <a:srcRect t="70238" r="75000" b="361"/>
            <a:stretch/>
          </p:blipFill>
          <p:spPr>
            <a:xfrm>
              <a:off x="6487686" y="4161140"/>
              <a:ext cx="576064" cy="691500"/>
            </a:xfrm>
            <a:prstGeom prst="rect">
              <a:avLst/>
            </a:prstGeom>
          </p:spPr>
        </p:pic>
        <p:pic>
          <p:nvPicPr>
            <p:cNvPr id="25" name="Imagen 24"/>
            <p:cNvPicPr>
              <a:picLocks noChangeAspect="1"/>
            </p:cNvPicPr>
            <p:nvPr/>
          </p:nvPicPr>
          <p:blipFill rotWithShape="1">
            <a:blip r:embed="rId5" cstate="print">
              <a:extLst>
                <a:ext uri="{28A0092B-C50C-407E-A947-70E740481C1C}">
                  <a14:useLocalDpi xmlns:a14="http://schemas.microsoft.com/office/drawing/2010/main" val="0"/>
                </a:ext>
              </a:extLst>
            </a:blip>
            <a:srcRect l="36630" t="70238" r="38370" b="361"/>
            <a:stretch/>
          </p:blipFill>
          <p:spPr>
            <a:xfrm>
              <a:off x="7222582" y="4161140"/>
              <a:ext cx="576064" cy="691500"/>
            </a:xfrm>
            <a:prstGeom prst="rect">
              <a:avLst/>
            </a:prstGeom>
          </p:spPr>
        </p:pic>
        <p:pic>
          <p:nvPicPr>
            <p:cNvPr id="26" name="Imagen 25"/>
            <p:cNvPicPr>
              <a:picLocks noChangeAspect="1"/>
            </p:cNvPicPr>
            <p:nvPr/>
          </p:nvPicPr>
          <p:blipFill rotWithShape="1">
            <a:blip r:embed="rId5" cstate="print">
              <a:extLst>
                <a:ext uri="{28A0092B-C50C-407E-A947-70E740481C1C}">
                  <a14:useLocalDpi xmlns:a14="http://schemas.microsoft.com/office/drawing/2010/main" val="0"/>
                </a:ext>
              </a:extLst>
            </a:blip>
            <a:srcRect l="73252" t="69904" r="-1892" b="361"/>
            <a:stretch/>
          </p:blipFill>
          <p:spPr>
            <a:xfrm>
              <a:off x="7946762" y="4153302"/>
              <a:ext cx="659938" cy="699338"/>
            </a:xfrm>
            <a:prstGeom prst="rect">
              <a:avLst/>
            </a:prstGeom>
          </p:spPr>
        </p:pic>
      </p:gr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220" y="5502809"/>
            <a:ext cx="8278852" cy="1094543"/>
          </a:xfrm>
          <a:prstGeom prst="rect">
            <a:avLst/>
          </a:prstGeom>
        </p:spPr>
      </p:pic>
    </p:spTree>
    <p:extLst>
      <p:ext uri="{BB962C8B-B14F-4D97-AF65-F5344CB8AC3E}">
        <p14:creationId xmlns:p14="http://schemas.microsoft.com/office/powerpoint/2010/main" val="306552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4</a:t>
            </a:fld>
            <a:endParaRPr lang="es-MX" dirty="0"/>
          </a:p>
        </p:txBody>
      </p:sp>
      <p:sp>
        <p:nvSpPr>
          <p:cNvPr id="14" name="13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4</a:t>
            </a:r>
          </a:p>
        </p:txBody>
      </p:sp>
      <p:sp>
        <p:nvSpPr>
          <p:cNvPr id="3" name="3 CuadroTexto">
            <a:extLst>
              <a:ext uri="{FF2B5EF4-FFF2-40B4-BE49-F238E27FC236}">
                <a16:creationId xmlns:a16="http://schemas.microsoft.com/office/drawing/2014/main" id="{ED2BB3C1-9FBC-3D90-C22F-7CC62A618CCA}"/>
              </a:ext>
            </a:extLst>
          </p:cNvPr>
          <p:cNvSpPr txBox="1"/>
          <p:nvPr/>
        </p:nvSpPr>
        <p:spPr>
          <a:xfrm>
            <a:off x="611560" y="1002214"/>
            <a:ext cx="3816424"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smtClean="0"/>
              <a:t>Cobertura y Focalización</a:t>
            </a:r>
            <a:endParaRPr lang="es-MX" dirty="0"/>
          </a:p>
        </p:txBody>
      </p:sp>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167583277"/>
              </p:ext>
            </p:extLst>
          </p:nvPr>
        </p:nvGraphicFramePr>
        <p:xfrm>
          <a:off x="4633116" y="1776636"/>
          <a:ext cx="4097300" cy="2156420"/>
        </p:xfrm>
        <a:graphic>
          <a:graphicData uri="http://schemas.openxmlformats.org/drawingml/2006/table">
            <a:tbl>
              <a:tblPr firstRow="1" bandRow="1">
                <a:effectLst/>
                <a:tableStyleId>{5C22544A-7EE6-4342-B048-85BDC9FD1C3A}</a:tableStyleId>
              </a:tblPr>
              <a:tblGrid>
                <a:gridCol w="4097300">
                  <a:extLst>
                    <a:ext uri="{9D8B030D-6E8A-4147-A177-3AD203B41FA5}">
                      <a16:colId xmlns:a16="http://schemas.microsoft.com/office/drawing/2014/main" val="20000"/>
                    </a:ext>
                  </a:extLst>
                </a:gridCol>
              </a:tblGrid>
              <a:tr h="2156420">
                <a:tc>
                  <a:txBody>
                    <a:bodyPr/>
                    <a:lstStyle/>
                    <a:p>
                      <a:pPr algn="just">
                        <a:lnSpc>
                          <a:spcPct val="120000"/>
                        </a:lnSpc>
                        <a:spcAft>
                          <a:spcPts val="0"/>
                        </a:spcAft>
                      </a:pPr>
                      <a:r>
                        <a:rPr lang="es-MX" sz="1100" b="0" dirty="0" smtClean="0">
                          <a:solidFill>
                            <a:schemeClr val="tx1"/>
                          </a:solidFill>
                          <a:effectLst/>
                          <a:latin typeface="Mestiza" panose="00000500000000000000" pitchFamily="50" charset="0"/>
                          <a:ea typeface="Calibri"/>
                          <a:cs typeface="Times New Roman"/>
                        </a:rPr>
                        <a:t>En la NOM 005-SSA2-1993, de los Servicios de Planificación</a:t>
                      </a:r>
                      <a:r>
                        <a:rPr lang="es-MX" sz="1100" b="0" baseline="0" dirty="0" smtClean="0">
                          <a:solidFill>
                            <a:schemeClr val="tx1"/>
                          </a:solidFill>
                          <a:effectLst/>
                          <a:latin typeface="Mestiza" panose="00000500000000000000" pitchFamily="50" charset="0"/>
                          <a:ea typeface="Calibri"/>
                          <a:cs typeface="Times New Roman"/>
                        </a:rPr>
                        <a:t> Familiar, se define la población a la que van dirigidos los apoyos del programa como lo siguiente: “</a:t>
                      </a:r>
                      <a:r>
                        <a:rPr lang="es-MX" sz="1100" b="0" i="1" baseline="0" dirty="0" smtClean="0">
                          <a:solidFill>
                            <a:schemeClr val="tx1"/>
                          </a:solidFill>
                          <a:effectLst/>
                          <a:latin typeface="Mestiza" panose="00000500000000000000" pitchFamily="50" charset="0"/>
                          <a:ea typeface="Calibri"/>
                          <a:cs typeface="Times New Roman"/>
                        </a:rPr>
                        <a:t>toda persona en edad reproductiva que acuda a los servicios de salud, independientemente de la causa que motive la consulta y demanda de servicios, en especial a las mujeres portadoras de mayor riesgo reproductivo</a:t>
                      </a:r>
                      <a:r>
                        <a:rPr lang="es-MX" sz="1100" b="0" baseline="0" dirty="0" smtClean="0">
                          <a:solidFill>
                            <a:schemeClr val="tx1"/>
                          </a:solidFill>
                          <a:effectLst/>
                          <a:latin typeface="Mestiza" panose="00000500000000000000" pitchFamily="50" charset="0"/>
                          <a:ea typeface="Calibri"/>
                          <a:cs typeface="Times New Roman"/>
                        </a:rPr>
                        <a:t>”.</a:t>
                      </a:r>
                    </a:p>
                    <a:p>
                      <a:pPr algn="just">
                        <a:lnSpc>
                          <a:spcPct val="12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marL="0" marR="0" indent="0" algn="just" defTabSz="914400" rtl="0" eaLnBrk="1" fontAlgn="auto" latinLnBrk="0" hangingPunct="1">
                        <a:lnSpc>
                          <a:spcPct val="120000"/>
                        </a:lnSpc>
                        <a:spcBef>
                          <a:spcPts val="0"/>
                        </a:spcBef>
                        <a:spcAft>
                          <a:spcPts val="0"/>
                        </a:spcAft>
                        <a:buClrTx/>
                        <a:buSzTx/>
                        <a:buFontTx/>
                        <a:buNone/>
                        <a:tabLst/>
                        <a:defRPr/>
                      </a:pPr>
                      <a:r>
                        <a:rPr lang="es-MX" sz="1100" b="0" dirty="0" smtClean="0">
                          <a:solidFill>
                            <a:schemeClr val="tx1"/>
                          </a:solidFill>
                          <a:effectLst/>
                          <a:latin typeface="Mestiza" panose="00000500000000000000" pitchFamily="50" charset="0"/>
                          <a:ea typeface="Calibri"/>
                          <a:cs typeface="Times New Roman"/>
                        </a:rPr>
                        <a:t>En el ejercicio fiscal 2021, la población</a:t>
                      </a:r>
                      <a:r>
                        <a:rPr lang="es-MX" sz="1100" b="0" baseline="0" dirty="0" smtClean="0">
                          <a:solidFill>
                            <a:schemeClr val="tx1"/>
                          </a:solidFill>
                          <a:effectLst/>
                          <a:latin typeface="Mestiza" panose="00000500000000000000" pitchFamily="50" charset="0"/>
                          <a:ea typeface="Calibri"/>
                          <a:cs typeface="Times New Roman"/>
                        </a:rPr>
                        <a:t> objetivo fue de</a:t>
                      </a:r>
                      <a:r>
                        <a:rPr lang="es-MX" sz="1100" b="0" dirty="0" smtClean="0">
                          <a:solidFill>
                            <a:schemeClr val="tx1"/>
                          </a:solidFill>
                          <a:effectLst/>
                          <a:latin typeface="Mestiza" panose="00000500000000000000" pitchFamily="50" charset="0"/>
                          <a:ea typeface="Calibri"/>
                          <a:cs typeface="Times New Roman"/>
                        </a:rPr>
                        <a:t> 69,930 personas, y se captaron a 68,892 personas atendidas, con lo que se alcanzó una cobertura del 98.51% de población.</a:t>
                      </a: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221088"/>
            <a:ext cx="4032448" cy="2118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upo 12"/>
          <p:cNvGrpSpPr/>
          <p:nvPr/>
        </p:nvGrpSpPr>
        <p:grpSpPr>
          <a:xfrm>
            <a:off x="251520" y="1584545"/>
            <a:ext cx="4381596" cy="2420519"/>
            <a:chOff x="251520" y="1584545"/>
            <a:chExt cx="4381596" cy="2420519"/>
          </a:xfrm>
        </p:grpSpPr>
        <p:pic>
          <p:nvPicPr>
            <p:cNvPr id="5" name="Imagen 4"/>
            <p:cNvPicPr>
              <a:picLocks noChangeAspect="1"/>
            </p:cNvPicPr>
            <p:nvPr/>
          </p:nvPicPr>
          <p:blipFill rotWithShape="1">
            <a:blip r:embed="rId4"/>
            <a:srcRect t="12987"/>
            <a:stretch/>
          </p:blipFill>
          <p:spPr>
            <a:xfrm>
              <a:off x="251520" y="1844792"/>
              <a:ext cx="4381596" cy="2160272"/>
            </a:xfrm>
            <a:prstGeom prst="rect">
              <a:avLst/>
            </a:prstGeom>
          </p:spPr>
        </p:pic>
        <p:sp>
          <p:nvSpPr>
            <p:cNvPr id="6" name="CuadroTexto 5"/>
            <p:cNvSpPr txBox="1"/>
            <p:nvPr/>
          </p:nvSpPr>
          <p:spPr>
            <a:xfrm>
              <a:off x="1548005" y="1584545"/>
              <a:ext cx="1768433" cy="261610"/>
            </a:xfrm>
            <a:prstGeom prst="rect">
              <a:avLst/>
            </a:prstGeom>
            <a:noFill/>
          </p:spPr>
          <p:txBody>
            <a:bodyPr wrap="none" rtlCol="0">
              <a:spAutoFit/>
            </a:bodyPr>
            <a:lstStyle/>
            <a:p>
              <a:r>
                <a:rPr lang="es-MX" sz="1100" b="1" dirty="0" smtClean="0">
                  <a:latin typeface="Mestiza" panose="00000500000000000000" pitchFamily="50" charset="0"/>
                </a:rPr>
                <a:t>Cobertura del Programa</a:t>
              </a:r>
              <a:endParaRPr lang="es-MX" sz="1100" b="1" dirty="0">
                <a:latin typeface="Mestiza" panose="00000500000000000000" pitchFamily="50" charset="0"/>
              </a:endParaRPr>
            </a:p>
          </p:txBody>
        </p:sp>
      </p:grpSp>
      <p:grpSp>
        <p:nvGrpSpPr>
          <p:cNvPr id="16" name="Grupo 15"/>
          <p:cNvGrpSpPr/>
          <p:nvPr/>
        </p:nvGrpSpPr>
        <p:grpSpPr>
          <a:xfrm>
            <a:off x="4716016" y="4103494"/>
            <a:ext cx="3960440" cy="2421850"/>
            <a:chOff x="4716016" y="4103494"/>
            <a:chExt cx="3960440" cy="2421850"/>
          </a:xfrm>
        </p:grpSpPr>
        <p:pic>
          <p:nvPicPr>
            <p:cNvPr id="2" name="Imagen 1"/>
            <p:cNvPicPr>
              <a:picLocks noChangeAspect="1"/>
            </p:cNvPicPr>
            <p:nvPr/>
          </p:nvPicPr>
          <p:blipFill rotWithShape="1">
            <a:blip r:embed="rId5"/>
            <a:srcRect l="2473" t="10561" r="2528"/>
            <a:stretch/>
          </p:blipFill>
          <p:spPr>
            <a:xfrm>
              <a:off x="4716016" y="4293096"/>
              <a:ext cx="3960440" cy="2232248"/>
            </a:xfrm>
            <a:prstGeom prst="rect">
              <a:avLst/>
            </a:prstGeom>
          </p:spPr>
        </p:pic>
        <p:sp>
          <p:nvSpPr>
            <p:cNvPr id="15" name="CuadroTexto 14"/>
            <p:cNvSpPr txBox="1"/>
            <p:nvPr/>
          </p:nvSpPr>
          <p:spPr>
            <a:xfrm>
              <a:off x="5665704" y="4103494"/>
              <a:ext cx="2063385" cy="261610"/>
            </a:xfrm>
            <a:prstGeom prst="rect">
              <a:avLst/>
            </a:prstGeom>
            <a:noFill/>
          </p:spPr>
          <p:txBody>
            <a:bodyPr wrap="none" rtlCol="0">
              <a:spAutoFit/>
            </a:bodyPr>
            <a:lstStyle/>
            <a:p>
              <a:r>
                <a:rPr lang="es-MX" sz="1100" b="1" dirty="0" smtClean="0">
                  <a:latin typeface="Mestiza" panose="00000500000000000000" pitchFamily="50" charset="0"/>
                </a:rPr>
                <a:t>Población Objetivo Atendida</a:t>
              </a:r>
              <a:endParaRPr lang="es-MX" sz="1100" b="1" dirty="0">
                <a:latin typeface="Mestiza" panose="00000500000000000000" pitchFamily="50" charset="0"/>
              </a:endParaRPr>
            </a:p>
          </p:txBody>
        </p:sp>
      </p:grpSp>
    </p:spTree>
    <p:extLst>
      <p:ext uri="{BB962C8B-B14F-4D97-AF65-F5344CB8AC3E}">
        <p14:creationId xmlns:p14="http://schemas.microsoft.com/office/powerpoint/2010/main" val="97740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5</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5</a:t>
            </a:fld>
            <a:endParaRPr lang="es-MX" dirty="0"/>
          </a:p>
        </p:txBody>
      </p:sp>
      <p:sp>
        <p:nvSpPr>
          <p:cNvPr id="2" name="3 CuadroTexto">
            <a:extLst>
              <a:ext uri="{FF2B5EF4-FFF2-40B4-BE49-F238E27FC236}">
                <a16:creationId xmlns:a16="http://schemas.microsoft.com/office/drawing/2014/main" id="{7AFCD890-82FA-8F47-3193-241A2C7268D7}"/>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7B4651"/>
                </a:solidFill>
                <a:effectLst>
                  <a:outerShdw blurRad="38100" dist="38100" dir="2700000" algn="tl">
                    <a:srgbClr val="000000">
                      <a:alpha val="43137"/>
                    </a:srgbClr>
                  </a:outerShdw>
                </a:effectLst>
                <a:latin typeface="Mestiza" panose="00000500000000000000" pitchFamily="50" charset="0"/>
              </a:rPr>
              <a:t>Operación</a:t>
            </a:r>
            <a:endParaRPr lang="es-MX" sz="1600" b="1" dirty="0">
              <a:solidFill>
                <a:srgbClr val="7B4651"/>
              </a:solidFill>
              <a:effectLst>
                <a:outerShdw blurRad="38100" dist="38100" dir="2700000" algn="tl">
                  <a:srgbClr val="000000">
                    <a:alpha val="43137"/>
                  </a:srgbClr>
                </a:outerShdw>
              </a:effectLst>
              <a:latin typeface="Mestiza" panose="00000500000000000000" pitchFamily="50" charset="0"/>
            </a:endParaRPr>
          </a:p>
        </p:txBody>
      </p:sp>
      <p:grpSp>
        <p:nvGrpSpPr>
          <p:cNvPr id="78" name="Grupo 77"/>
          <p:cNvGrpSpPr/>
          <p:nvPr/>
        </p:nvGrpSpPr>
        <p:grpSpPr>
          <a:xfrm>
            <a:off x="179896" y="1844824"/>
            <a:ext cx="8857083" cy="1296144"/>
            <a:chOff x="179413" y="2132856"/>
            <a:chExt cx="8857083" cy="1296144"/>
          </a:xfrm>
        </p:grpSpPr>
        <p:pic>
          <p:nvPicPr>
            <p:cNvPr id="70" name="Imagen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1111" y="3069000"/>
              <a:ext cx="775385" cy="360000"/>
            </a:xfrm>
            <a:prstGeom prst="rect">
              <a:avLst/>
            </a:prstGeom>
          </p:spPr>
        </p:pic>
        <p:pic>
          <p:nvPicPr>
            <p:cNvPr id="73" name="Imagen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5637" y="2204864"/>
              <a:ext cx="775385" cy="360000"/>
            </a:xfrm>
            <a:prstGeom prst="rect">
              <a:avLst/>
            </a:prstGeom>
          </p:spPr>
        </p:pic>
        <p:grpSp>
          <p:nvGrpSpPr>
            <p:cNvPr id="60" name="Grupo 59"/>
            <p:cNvGrpSpPr/>
            <p:nvPr/>
          </p:nvGrpSpPr>
          <p:grpSpPr>
            <a:xfrm>
              <a:off x="179413" y="2132856"/>
              <a:ext cx="8137004" cy="1296144"/>
              <a:chOff x="262919" y="1616272"/>
              <a:chExt cx="8155141" cy="1296144"/>
            </a:xfrm>
          </p:grpSpPr>
          <p:sp>
            <p:nvSpPr>
              <p:cNvPr id="4" name="Rectángulo redondeado 3"/>
              <p:cNvSpPr/>
              <p:nvPr/>
            </p:nvSpPr>
            <p:spPr>
              <a:xfrm>
                <a:off x="262919" y="2018574"/>
                <a:ext cx="1226481" cy="5400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smtClean="0">
                    <a:latin typeface="Mestiza" panose="00000500000000000000" pitchFamily="50" charset="0"/>
                  </a:rPr>
                  <a:t>Mujeres en edad reproductiva</a:t>
                </a:r>
                <a:endParaRPr lang="es-MX" sz="1000" dirty="0">
                  <a:latin typeface="Mestiza" panose="00000500000000000000" pitchFamily="50" charset="0"/>
                </a:endParaRPr>
              </a:p>
            </p:txBody>
          </p:sp>
          <p:sp>
            <p:nvSpPr>
              <p:cNvPr id="10" name="Rectángulo redondeado 9"/>
              <p:cNvSpPr/>
              <p:nvPr/>
            </p:nvSpPr>
            <p:spPr>
              <a:xfrm>
                <a:off x="4232287" y="1616272"/>
                <a:ext cx="1548000" cy="4320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Método anticonceptivo reversible</a:t>
                </a:r>
              </a:p>
            </p:txBody>
          </p:sp>
          <p:sp>
            <p:nvSpPr>
              <p:cNvPr id="13" name="Rectángulo redondeado 12"/>
              <p:cNvSpPr/>
              <p:nvPr/>
            </p:nvSpPr>
            <p:spPr>
              <a:xfrm>
                <a:off x="4232287" y="2480416"/>
                <a:ext cx="1548000" cy="4320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Método anticonceptivo permanente</a:t>
                </a:r>
              </a:p>
            </p:txBody>
          </p:sp>
          <p:sp>
            <p:nvSpPr>
              <p:cNvPr id="14" name="Rectángulo redondeado 13"/>
              <p:cNvSpPr/>
              <p:nvPr/>
            </p:nvSpPr>
            <p:spPr>
              <a:xfrm>
                <a:off x="6042060" y="1616272"/>
                <a:ext cx="2376000" cy="4320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Aplicación u otorgamiento de método hormonal o método </a:t>
                </a:r>
                <a:r>
                  <a:rPr lang="es-MX" sz="1000" dirty="0" smtClean="0">
                    <a:solidFill>
                      <a:schemeClr val="dk1"/>
                    </a:solidFill>
                    <a:latin typeface="Mestiza" panose="00000500000000000000" pitchFamily="50" charset="0"/>
                  </a:rPr>
                  <a:t>no </a:t>
                </a:r>
                <a:r>
                  <a:rPr lang="es-MX" sz="1000" dirty="0">
                    <a:solidFill>
                      <a:schemeClr val="dk1"/>
                    </a:solidFill>
                    <a:latin typeface="Mestiza" panose="00000500000000000000" pitchFamily="50" charset="0"/>
                  </a:rPr>
                  <a:t>hormonal</a:t>
                </a:r>
              </a:p>
            </p:txBody>
          </p:sp>
          <p:sp>
            <p:nvSpPr>
              <p:cNvPr id="15" name="Rectángulo redondeado 14"/>
              <p:cNvSpPr/>
              <p:nvPr/>
            </p:nvSpPr>
            <p:spPr>
              <a:xfrm>
                <a:off x="6042060" y="2480416"/>
                <a:ext cx="2376000" cy="4320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Oclusión tubaria bilateral (Cirugía OTB)</a:t>
                </a:r>
              </a:p>
            </p:txBody>
          </p:sp>
          <p:sp>
            <p:nvSpPr>
              <p:cNvPr id="16" name="Rectángulo redondeado 15"/>
              <p:cNvSpPr/>
              <p:nvPr/>
            </p:nvSpPr>
            <p:spPr>
              <a:xfrm>
                <a:off x="1814371" y="1796220"/>
                <a:ext cx="1912253" cy="98470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Acuden a los Centros de Salud u Hospitales de los Servicios de Salud de Sinaloa a solicitar consulta, atención, orientación y consejería</a:t>
                </a:r>
              </a:p>
            </p:txBody>
          </p:sp>
          <p:cxnSp>
            <p:nvCxnSpPr>
              <p:cNvPr id="17" name="Conector recto 16"/>
              <p:cNvCxnSpPr>
                <a:stCxn id="4" idx="3"/>
                <a:endCxn id="16" idx="1"/>
              </p:cNvCxnSpPr>
              <p:nvPr/>
            </p:nvCxnSpPr>
            <p:spPr>
              <a:xfrm>
                <a:off x="1489400" y="2288574"/>
                <a:ext cx="324972"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16" idx="3"/>
                <a:endCxn id="10" idx="1"/>
              </p:cNvCxnSpPr>
              <p:nvPr/>
            </p:nvCxnSpPr>
            <p:spPr>
              <a:xfrm flipV="1">
                <a:off x="3726623" y="1832272"/>
                <a:ext cx="505664" cy="45630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16" idx="3"/>
                <a:endCxn id="13" idx="1"/>
              </p:cNvCxnSpPr>
              <p:nvPr/>
            </p:nvCxnSpPr>
            <p:spPr>
              <a:xfrm>
                <a:off x="3726623" y="2288574"/>
                <a:ext cx="505664" cy="40784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a:stCxn id="10" idx="3"/>
                <a:endCxn id="14" idx="1"/>
              </p:cNvCxnSpPr>
              <p:nvPr/>
            </p:nvCxnSpPr>
            <p:spPr>
              <a:xfrm>
                <a:off x="5780286" y="1832272"/>
                <a:ext cx="26177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stCxn id="13" idx="3"/>
                <a:endCxn id="15" idx="1"/>
              </p:cNvCxnSpPr>
              <p:nvPr/>
            </p:nvCxnSpPr>
            <p:spPr>
              <a:xfrm>
                <a:off x="5780287" y="2696416"/>
                <a:ext cx="26177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 name="Grupo 78"/>
          <p:cNvGrpSpPr/>
          <p:nvPr/>
        </p:nvGrpSpPr>
        <p:grpSpPr>
          <a:xfrm>
            <a:off x="179896" y="3501008"/>
            <a:ext cx="8851609" cy="1368152"/>
            <a:chOff x="168185" y="3465734"/>
            <a:chExt cx="8851609" cy="1368152"/>
          </a:xfrm>
          <a:solidFill>
            <a:schemeClr val="bg1">
              <a:lumMod val="95000"/>
            </a:schemeClr>
          </a:solidFill>
        </p:grpSpPr>
        <p:pic>
          <p:nvPicPr>
            <p:cNvPr id="71" name="Imagen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4437862"/>
              <a:ext cx="775385" cy="360000"/>
            </a:xfrm>
            <a:prstGeom prst="rect">
              <a:avLst/>
            </a:prstGeom>
            <a:grpFill/>
            <a:ln>
              <a:solidFill>
                <a:schemeClr val="bg1">
                  <a:lumMod val="85000"/>
                </a:schemeClr>
              </a:solidFill>
            </a:ln>
          </p:spPr>
        </p:pic>
        <p:pic>
          <p:nvPicPr>
            <p:cNvPr id="72" name="Imagen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9" y="3537742"/>
              <a:ext cx="775385" cy="360000"/>
            </a:xfrm>
            <a:prstGeom prst="rect">
              <a:avLst/>
            </a:prstGeom>
            <a:grpFill/>
            <a:ln>
              <a:solidFill>
                <a:schemeClr val="bg1">
                  <a:lumMod val="85000"/>
                </a:schemeClr>
              </a:solidFill>
            </a:ln>
          </p:spPr>
        </p:pic>
        <p:grpSp>
          <p:nvGrpSpPr>
            <p:cNvPr id="61" name="Grupo 60"/>
            <p:cNvGrpSpPr/>
            <p:nvPr/>
          </p:nvGrpSpPr>
          <p:grpSpPr>
            <a:xfrm>
              <a:off x="168185" y="3465734"/>
              <a:ext cx="8151410" cy="1368152"/>
              <a:chOff x="257032" y="2931835"/>
              <a:chExt cx="8151410" cy="1368152"/>
            </a:xfrm>
            <a:grpFill/>
          </p:grpSpPr>
          <p:sp>
            <p:nvSpPr>
              <p:cNvPr id="48" name="Rectángulo redondeado 47"/>
              <p:cNvSpPr/>
              <p:nvPr/>
            </p:nvSpPr>
            <p:spPr>
              <a:xfrm>
                <a:off x="257032" y="3321609"/>
                <a:ext cx="1223752" cy="540000"/>
              </a:xfrm>
              <a:prstGeom prst="roundRect">
                <a:avLst/>
              </a:prstGeom>
              <a:grpFill/>
              <a:ln>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smtClean="0">
                    <a:latin typeface="Mestiza" panose="00000500000000000000" pitchFamily="50" charset="0"/>
                  </a:rPr>
                  <a:t>Hombres en edad reproductiva</a:t>
                </a:r>
                <a:endParaRPr lang="es-MX" sz="1000" dirty="0">
                  <a:latin typeface="Mestiza" panose="00000500000000000000" pitchFamily="50" charset="0"/>
                </a:endParaRPr>
              </a:p>
            </p:txBody>
          </p:sp>
          <p:sp>
            <p:nvSpPr>
              <p:cNvPr id="49" name="Rectángulo redondeado 48"/>
              <p:cNvSpPr/>
              <p:nvPr/>
            </p:nvSpPr>
            <p:spPr>
              <a:xfrm>
                <a:off x="4228799" y="2931835"/>
                <a:ext cx="1548000" cy="432000"/>
              </a:xfrm>
              <a:prstGeom prst="roundRect">
                <a:avLst/>
              </a:prstGeom>
              <a:grpFill/>
              <a:ln>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Método anticonceptivo reversible</a:t>
                </a:r>
              </a:p>
            </p:txBody>
          </p:sp>
          <p:sp>
            <p:nvSpPr>
              <p:cNvPr id="50" name="Rectángulo redondeado 49"/>
              <p:cNvSpPr/>
              <p:nvPr/>
            </p:nvSpPr>
            <p:spPr>
              <a:xfrm>
                <a:off x="4228799" y="3867987"/>
                <a:ext cx="1548000" cy="432000"/>
              </a:xfrm>
              <a:prstGeom prst="roundRect">
                <a:avLst/>
              </a:prstGeom>
              <a:grpFill/>
              <a:ln>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Método anticonceptivo permanente</a:t>
                </a:r>
              </a:p>
            </p:txBody>
          </p:sp>
          <p:sp>
            <p:nvSpPr>
              <p:cNvPr id="51" name="Rectángulo redondeado 50"/>
              <p:cNvSpPr/>
              <p:nvPr/>
            </p:nvSpPr>
            <p:spPr>
              <a:xfrm>
                <a:off x="6032442" y="2931835"/>
                <a:ext cx="2376000" cy="432000"/>
              </a:xfrm>
              <a:prstGeom prst="roundRect">
                <a:avLst/>
              </a:prstGeom>
              <a:grpFill/>
              <a:ln>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smtClean="0">
                    <a:solidFill>
                      <a:schemeClr val="dk1"/>
                    </a:solidFill>
                    <a:latin typeface="Mestiza" panose="00000500000000000000" pitchFamily="50" charset="0"/>
                  </a:rPr>
                  <a:t>Otorgamiento de Preservativos</a:t>
                </a:r>
                <a:endParaRPr lang="es-MX" sz="1000" dirty="0">
                  <a:solidFill>
                    <a:schemeClr val="dk1"/>
                  </a:solidFill>
                  <a:latin typeface="Mestiza" panose="00000500000000000000" pitchFamily="50" charset="0"/>
                </a:endParaRPr>
              </a:p>
            </p:txBody>
          </p:sp>
          <p:sp>
            <p:nvSpPr>
              <p:cNvPr id="52" name="Rectángulo redondeado 51"/>
              <p:cNvSpPr/>
              <p:nvPr/>
            </p:nvSpPr>
            <p:spPr>
              <a:xfrm>
                <a:off x="6032442" y="3867987"/>
                <a:ext cx="2376000" cy="432000"/>
              </a:xfrm>
              <a:prstGeom prst="roundRect">
                <a:avLst/>
              </a:prstGeom>
              <a:grpFill/>
              <a:ln>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smtClean="0">
                    <a:solidFill>
                      <a:schemeClr val="dk1"/>
                    </a:solidFill>
                    <a:latin typeface="Mestiza" panose="00000500000000000000" pitchFamily="50" charset="0"/>
                  </a:rPr>
                  <a:t>Vasectomía sin bisturí</a:t>
                </a:r>
                <a:endParaRPr lang="es-MX" sz="1000" dirty="0">
                  <a:solidFill>
                    <a:schemeClr val="dk1"/>
                  </a:solidFill>
                  <a:latin typeface="Mestiza" panose="00000500000000000000" pitchFamily="50" charset="0"/>
                </a:endParaRPr>
              </a:p>
            </p:txBody>
          </p:sp>
          <p:sp>
            <p:nvSpPr>
              <p:cNvPr id="53" name="Rectángulo redondeado 52"/>
              <p:cNvSpPr/>
              <p:nvPr/>
            </p:nvSpPr>
            <p:spPr>
              <a:xfrm>
                <a:off x="1805032" y="3099255"/>
                <a:ext cx="1908000" cy="984708"/>
              </a:xfrm>
              <a:prstGeom prst="roundRect">
                <a:avLst/>
              </a:prstGeom>
              <a:grpFill/>
              <a:ln>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a:solidFill>
                      <a:schemeClr val="dk1"/>
                    </a:solidFill>
                    <a:latin typeface="Mestiza" panose="00000500000000000000" pitchFamily="50" charset="0"/>
                  </a:rPr>
                  <a:t>Acuden a los Centros de Salud u Hospitales de los Servicios de Salud de Sinaloa a solicitar consulta, atención, orientación y consejería</a:t>
                </a:r>
              </a:p>
            </p:txBody>
          </p:sp>
          <p:cxnSp>
            <p:nvCxnSpPr>
              <p:cNvPr id="54" name="Conector recto 53"/>
              <p:cNvCxnSpPr>
                <a:stCxn id="48" idx="3"/>
                <a:endCxn id="53" idx="1"/>
              </p:cNvCxnSpPr>
              <p:nvPr/>
            </p:nvCxnSpPr>
            <p:spPr>
              <a:xfrm>
                <a:off x="1480784" y="3591609"/>
                <a:ext cx="324248"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a:stCxn id="53" idx="3"/>
                <a:endCxn id="49" idx="1"/>
              </p:cNvCxnSpPr>
              <p:nvPr/>
            </p:nvCxnSpPr>
            <p:spPr>
              <a:xfrm flipV="1">
                <a:off x="3713032" y="3147835"/>
                <a:ext cx="515767" cy="443774"/>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a:stCxn id="53" idx="3"/>
                <a:endCxn id="50" idx="1"/>
              </p:cNvCxnSpPr>
              <p:nvPr/>
            </p:nvCxnSpPr>
            <p:spPr>
              <a:xfrm>
                <a:off x="3713032" y="3591609"/>
                <a:ext cx="515767" cy="49237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a:stCxn id="49" idx="3"/>
                <a:endCxn id="51" idx="1"/>
              </p:cNvCxnSpPr>
              <p:nvPr/>
            </p:nvCxnSpPr>
            <p:spPr>
              <a:xfrm>
                <a:off x="5776799" y="3147835"/>
                <a:ext cx="255643"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a:stCxn id="50" idx="3"/>
                <a:endCxn id="52" idx="1"/>
              </p:cNvCxnSpPr>
              <p:nvPr/>
            </p:nvCxnSpPr>
            <p:spPr>
              <a:xfrm>
                <a:off x="5776799" y="4083987"/>
                <a:ext cx="255643"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5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816264338"/>
              </p:ext>
            </p:extLst>
          </p:nvPr>
        </p:nvGraphicFramePr>
        <p:xfrm>
          <a:off x="107504" y="1448764"/>
          <a:ext cx="2520280" cy="324052"/>
        </p:xfrm>
        <a:graphic>
          <a:graphicData uri="http://schemas.openxmlformats.org/drawingml/2006/table">
            <a:tbl>
              <a:tblPr firstRow="1" bandRow="1">
                <a:effectLst/>
                <a:tableStyleId>{5C22544A-7EE6-4342-B048-85BDC9FD1C3A}</a:tableStyleId>
              </a:tblPr>
              <a:tblGrid>
                <a:gridCol w="2520280">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Proceso general del Programa:</a:t>
                      </a: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1" name="Rectángulo 80"/>
          <p:cNvSpPr/>
          <p:nvPr/>
        </p:nvSpPr>
        <p:spPr>
          <a:xfrm>
            <a:off x="107504" y="5139068"/>
            <a:ext cx="8924000" cy="498598"/>
          </a:xfrm>
          <a:prstGeom prst="rect">
            <a:avLst/>
          </a:prstGeom>
        </p:spPr>
        <p:txBody>
          <a:bodyPr wrap="square">
            <a:spAutoFit/>
          </a:bodyPr>
          <a:lstStyle/>
          <a:p>
            <a:pPr marL="171450" indent="-171450" algn="just">
              <a:lnSpc>
                <a:spcPct val="120000"/>
              </a:lnSpc>
              <a:spcAft>
                <a:spcPts val="0"/>
              </a:spcAft>
              <a:buClr>
                <a:srgbClr val="C9C2BA"/>
              </a:buClr>
              <a:buFont typeface="Wingdings" panose="05000000000000000000" pitchFamily="2" charset="2"/>
              <a:buChar char="v"/>
            </a:pPr>
            <a:r>
              <a:rPr lang="es-MX" sz="1100" dirty="0">
                <a:latin typeface="Mestiza" panose="00000500000000000000" pitchFamily="50" charset="0"/>
                <a:ea typeface="Calibri"/>
                <a:cs typeface="Times New Roman"/>
              </a:rPr>
              <a:t>A través del Sistema de Información para la Administración del Fondo para el Fortalecimiento de Acciones de Salud Pública en las Entidades </a:t>
            </a:r>
            <a:r>
              <a:rPr lang="es-MX" sz="1100" dirty="0" smtClean="0">
                <a:latin typeface="Mestiza" panose="00000500000000000000" pitchFamily="50" charset="0"/>
                <a:ea typeface="Calibri"/>
                <a:cs typeface="Times New Roman"/>
              </a:rPr>
              <a:t>Federativas (</a:t>
            </a:r>
            <a:r>
              <a:rPr lang="es-MX" sz="1100" dirty="0">
                <a:latin typeface="Mestiza" panose="00000500000000000000" pitchFamily="50" charset="0"/>
                <a:ea typeface="Calibri"/>
                <a:cs typeface="Times New Roman"/>
              </a:rPr>
              <a:t>SIAFFASPE) </a:t>
            </a:r>
            <a:r>
              <a:rPr lang="es-MX" sz="1100" dirty="0">
                <a:latin typeface="Mestiza" panose="00000500000000000000" pitchFamily="50" charset="0"/>
                <a:ea typeface="Calibri"/>
                <a:cs typeface="Times New Roman"/>
                <a:hlinkClick r:id="rId7"/>
              </a:rPr>
              <a:t>https://</a:t>
            </a:r>
            <a:r>
              <a:rPr lang="es-MX" sz="1100" dirty="0" smtClean="0">
                <a:latin typeface="Mestiza" panose="00000500000000000000" pitchFamily="50" charset="0"/>
                <a:ea typeface="Calibri"/>
                <a:cs typeface="Times New Roman"/>
                <a:hlinkClick r:id="rId7"/>
              </a:rPr>
              <a:t>siaffaspe.gob.mx/App/Portal/index</a:t>
            </a:r>
            <a:r>
              <a:rPr lang="es-MX" sz="1100" dirty="0" smtClean="0">
                <a:latin typeface="Mestiza" panose="00000500000000000000" pitchFamily="50" charset="0"/>
                <a:ea typeface="Calibri"/>
                <a:cs typeface="Times New Roman"/>
              </a:rPr>
              <a:t>:</a:t>
            </a:r>
          </a:p>
        </p:txBody>
      </p:sp>
      <p:sp>
        <p:nvSpPr>
          <p:cNvPr id="82" name="Rectángulo 81"/>
          <p:cNvSpPr/>
          <p:nvPr/>
        </p:nvSpPr>
        <p:spPr>
          <a:xfrm>
            <a:off x="411254" y="5684854"/>
            <a:ext cx="8502274" cy="904863"/>
          </a:xfrm>
          <a:prstGeom prst="rect">
            <a:avLst/>
          </a:prstGeom>
        </p:spPr>
        <p:txBody>
          <a:bodyPr wrap="square" numCol="2" spcCol="72000">
            <a:spAutoFit/>
          </a:bodyPr>
          <a:lstStyle/>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smtClean="0">
                <a:latin typeface="Mestiza" panose="00000500000000000000" pitchFamily="50" charset="0"/>
                <a:ea typeface="Calibri"/>
                <a:cs typeface="Times New Roman"/>
              </a:rPr>
              <a:t>Se define el programa de salud pública.</a:t>
            </a: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smtClean="0">
                <a:latin typeface="Mestiza" panose="00000500000000000000" pitchFamily="50" charset="0"/>
                <a:ea typeface="Calibri"/>
                <a:cs typeface="Times New Roman"/>
              </a:rPr>
              <a:t>Se fomenta el cumplimiento de metas.</a:t>
            </a: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smtClean="0">
                <a:latin typeface="Mestiza" panose="00000500000000000000" pitchFamily="50" charset="0"/>
                <a:ea typeface="Calibri"/>
                <a:cs typeface="Times New Roman"/>
              </a:rPr>
              <a:t>Se regula el seguimiento sobre la Ministración de recursos presupuestarios y de insumos/bienes.</a:t>
            </a: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smtClean="0">
                <a:latin typeface="Mestiza" panose="00000500000000000000" pitchFamily="50" charset="0"/>
                <a:ea typeface="Calibri"/>
                <a:cs typeface="Times New Roman"/>
              </a:rPr>
              <a:t>Se lleva un control de la comprobación del gasto para contribuir a la transparencia y rendición de cuentas.</a:t>
            </a: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smtClean="0">
                <a:latin typeface="Mestiza" panose="00000500000000000000" pitchFamily="50" charset="0"/>
                <a:ea typeface="Calibri"/>
                <a:cs typeface="Times New Roman"/>
              </a:rPr>
              <a:t>Fortalece la comunicación entre UA/OD y entidades federativas.</a:t>
            </a: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smtClean="0">
                <a:latin typeface="Mestiza" panose="00000500000000000000" pitchFamily="50" charset="0"/>
                <a:ea typeface="Calibri"/>
                <a:cs typeface="Times New Roman"/>
              </a:rPr>
              <a:t>Define un esquema de rendición de cuentas.</a:t>
            </a:r>
          </a:p>
        </p:txBody>
      </p:sp>
    </p:spTree>
    <p:extLst>
      <p:ext uri="{BB962C8B-B14F-4D97-AF65-F5344CB8AC3E}">
        <p14:creationId xmlns:p14="http://schemas.microsoft.com/office/powerpoint/2010/main" val="3010048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clrChange>
              <a:clrFrom>
                <a:srgbClr val="9FB6EC"/>
              </a:clrFrom>
              <a:clrTo>
                <a:srgbClr val="9FB6EC">
                  <a:alpha val="0"/>
                </a:srgbClr>
              </a:clrTo>
            </a:clrChange>
            <a:extLst>
              <a:ext uri="{28A0092B-C50C-407E-A947-70E740481C1C}">
                <a14:useLocalDpi xmlns:a14="http://schemas.microsoft.com/office/drawing/2010/main" val="0"/>
              </a:ext>
            </a:extLst>
          </a:blip>
          <a:srcRect l="23787" r="12114"/>
          <a:stretch/>
        </p:blipFill>
        <p:spPr>
          <a:xfrm>
            <a:off x="6449634" y="3389995"/>
            <a:ext cx="2501175" cy="1839205"/>
          </a:xfrm>
          <a:prstGeom prst="rect">
            <a:avLst/>
          </a:prstGeom>
        </p:spPr>
      </p:pic>
      <p:sp>
        <p:nvSpPr>
          <p:cNvPr id="5" name="4 Elipse"/>
          <p:cNvSpPr/>
          <p:nvPr/>
        </p:nvSpPr>
        <p:spPr>
          <a:xfrm>
            <a:off x="251520" y="96996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5</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6</a:t>
            </a:fld>
            <a:endParaRPr lang="es-MX" dirty="0"/>
          </a:p>
        </p:txBody>
      </p:sp>
      <p:sp>
        <p:nvSpPr>
          <p:cNvPr id="2" name="3 CuadroTexto">
            <a:extLst>
              <a:ext uri="{FF2B5EF4-FFF2-40B4-BE49-F238E27FC236}">
                <a16:creationId xmlns:a16="http://schemas.microsoft.com/office/drawing/2014/main" id="{7AFCD890-82FA-8F47-3193-241A2C7268D7}"/>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7B4651"/>
                </a:solidFill>
                <a:effectLst>
                  <a:outerShdw blurRad="38100" dist="38100" dir="2700000" algn="tl">
                    <a:srgbClr val="000000">
                      <a:alpha val="43137"/>
                    </a:srgbClr>
                  </a:outerShdw>
                </a:effectLst>
                <a:latin typeface="Mestiza" panose="00000500000000000000" pitchFamily="50" charset="0"/>
              </a:rPr>
              <a:t>Operación</a:t>
            </a:r>
            <a:endParaRPr lang="es-MX" sz="1600" b="1" dirty="0">
              <a:solidFill>
                <a:srgbClr val="7B465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5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582188379"/>
              </p:ext>
            </p:extLst>
          </p:nvPr>
        </p:nvGraphicFramePr>
        <p:xfrm>
          <a:off x="251520" y="1495664"/>
          <a:ext cx="3528392" cy="324052"/>
        </p:xfrm>
        <a:graphic>
          <a:graphicData uri="http://schemas.openxmlformats.org/drawingml/2006/table">
            <a:tbl>
              <a:tblPr firstRow="1" bandRow="1">
                <a:effectLst/>
                <a:tableStyleId>{5C22544A-7EE6-4342-B048-85BDC9FD1C3A}</a:tableStyleId>
              </a:tblPr>
              <a:tblGrid>
                <a:gridCol w="3528392">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Gastos desglosados del programa y su</a:t>
                      </a:r>
                      <a:r>
                        <a:rPr lang="es-MX" sz="1100" b="0" baseline="0" dirty="0" smtClean="0">
                          <a:solidFill>
                            <a:schemeClr val="tx1"/>
                          </a:solidFill>
                          <a:effectLst/>
                          <a:latin typeface="Mestiza" panose="00000500000000000000" pitchFamily="50" charset="0"/>
                          <a:ea typeface="Calibri"/>
                          <a:cs typeface="Times New Roman"/>
                        </a:rPr>
                        <a:t> clasificación: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371914091"/>
              </p:ext>
            </p:extLst>
          </p:nvPr>
        </p:nvGraphicFramePr>
        <p:xfrm>
          <a:off x="251520" y="5489092"/>
          <a:ext cx="8568952" cy="694944"/>
        </p:xfrm>
        <a:graphic>
          <a:graphicData uri="http://schemas.openxmlformats.org/drawingml/2006/table">
            <a:tbl>
              <a:tblPr firstRow="1" bandRow="1">
                <a:effectLst/>
                <a:tableStyleId>{5C22544A-7EE6-4342-B048-85BDC9FD1C3A}</a:tableStyleId>
              </a:tblPr>
              <a:tblGrid>
                <a:gridCol w="8568952">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En el sitio web de los Servicios de Salud de Sinaloa (</a:t>
                      </a:r>
                      <a:r>
                        <a:rPr lang="es-MX" sz="1100" b="0" dirty="0" smtClean="0">
                          <a:solidFill>
                            <a:schemeClr val="tx1"/>
                          </a:solidFill>
                          <a:effectLst/>
                          <a:latin typeface="Mestiza" panose="00000500000000000000" pitchFamily="50" charset="0"/>
                          <a:ea typeface="Calibri"/>
                          <a:cs typeface="Times New Roman"/>
                          <a:hlinkClick r:id="rId4"/>
                        </a:rPr>
                        <a:t>http://saludsinaloa.gob.mx</a:t>
                      </a:r>
                      <a:r>
                        <a:rPr lang="es-MX" sz="1100" b="0" dirty="0" smtClean="0">
                          <a:solidFill>
                            <a:schemeClr val="tx1"/>
                          </a:solidFill>
                          <a:effectLst/>
                          <a:latin typeface="Mestiza" panose="00000500000000000000" pitchFamily="50" charset="0"/>
                          <a:ea typeface="Calibri"/>
                          <a:cs typeface="Times New Roman"/>
                        </a:rPr>
                        <a:t>)</a:t>
                      </a:r>
                      <a:r>
                        <a:rPr lang="es-MX" sz="1100" b="0" baseline="0" dirty="0" smtClean="0">
                          <a:solidFill>
                            <a:schemeClr val="tx1"/>
                          </a:solidFill>
                          <a:effectLst/>
                          <a:latin typeface="Mestiza" panose="00000500000000000000" pitchFamily="50" charset="0"/>
                          <a:ea typeface="Calibri"/>
                          <a:cs typeface="Times New Roman"/>
                        </a:rPr>
                        <a:t>, a su vez en el apartado de transparencia (</a:t>
                      </a:r>
                      <a:r>
                        <a:rPr lang="es-MX" sz="1100" b="0" baseline="0" dirty="0" smtClean="0">
                          <a:solidFill>
                            <a:schemeClr val="tx1"/>
                          </a:solidFill>
                          <a:effectLst/>
                          <a:latin typeface="Mestiza" panose="00000500000000000000" pitchFamily="50" charset="0"/>
                          <a:ea typeface="Calibri"/>
                          <a:cs typeface="Times New Roman"/>
                          <a:hlinkClick r:id="rId5"/>
                        </a:rPr>
                        <a:t>http://saludsinaloa.gob.mx/index.php/transparencia/</a:t>
                      </a:r>
                      <a:r>
                        <a:rPr lang="es-MX" sz="1100" b="0" baseline="0" dirty="0" smtClean="0">
                          <a:solidFill>
                            <a:schemeClr val="tx1"/>
                          </a:solidFill>
                          <a:effectLst/>
                          <a:latin typeface="Mestiza" panose="00000500000000000000" pitchFamily="50" charset="0"/>
                          <a:ea typeface="Calibri"/>
                          <a:cs typeface="Times New Roman"/>
                        </a:rPr>
                        <a:t>) se difunde información relevante que permita la transparencia y rendición de cuentas tanto a ciudadanos como a organismos e interesados.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7" name="Tabla 66"/>
          <p:cNvGraphicFramePr>
            <a:graphicFrameLocks noGrp="1"/>
          </p:cNvGraphicFramePr>
          <p:nvPr>
            <p:extLst>
              <p:ext uri="{D42A27DB-BD31-4B8C-83A1-F6EECF244321}">
                <p14:modId xmlns:p14="http://schemas.microsoft.com/office/powerpoint/2010/main" val="3357471421"/>
              </p:ext>
            </p:extLst>
          </p:nvPr>
        </p:nvGraphicFramePr>
        <p:xfrm>
          <a:off x="539552" y="1933462"/>
          <a:ext cx="5760640" cy="3265734"/>
        </p:xfrm>
        <a:graphic>
          <a:graphicData uri="http://schemas.openxmlformats.org/drawingml/2006/table">
            <a:tbl>
              <a:tblPr firstRow="1" firstCol="1" bandRow="1"/>
              <a:tblGrid>
                <a:gridCol w="1777652">
                  <a:extLst>
                    <a:ext uri="{9D8B030D-6E8A-4147-A177-3AD203B41FA5}">
                      <a16:colId xmlns:a16="http://schemas.microsoft.com/office/drawing/2014/main" val="1901625481"/>
                    </a:ext>
                  </a:extLst>
                </a:gridCol>
                <a:gridCol w="1362384">
                  <a:extLst>
                    <a:ext uri="{9D8B030D-6E8A-4147-A177-3AD203B41FA5}">
                      <a16:colId xmlns:a16="http://schemas.microsoft.com/office/drawing/2014/main" val="4075791953"/>
                    </a:ext>
                  </a:extLst>
                </a:gridCol>
                <a:gridCol w="1277536">
                  <a:extLst>
                    <a:ext uri="{9D8B030D-6E8A-4147-A177-3AD203B41FA5}">
                      <a16:colId xmlns:a16="http://schemas.microsoft.com/office/drawing/2014/main" val="948198036"/>
                    </a:ext>
                  </a:extLst>
                </a:gridCol>
                <a:gridCol w="1343068">
                  <a:extLst>
                    <a:ext uri="{9D8B030D-6E8A-4147-A177-3AD203B41FA5}">
                      <a16:colId xmlns:a16="http://schemas.microsoft.com/office/drawing/2014/main" val="2177681842"/>
                    </a:ext>
                  </a:extLst>
                </a:gridCol>
              </a:tblGrid>
              <a:tr h="231613">
                <a:tc rowSpan="3">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Capítulos de gasto</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gridSpan="2">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Tipo de Presupuesto</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hMerge="1">
                  <a:txBody>
                    <a:bodyPr/>
                    <a:lstStyle/>
                    <a:p>
                      <a:endParaRPr lang="es-MX"/>
                    </a:p>
                  </a:txBody>
                  <a:tcPr/>
                </a:tc>
                <a:tc rowSpan="3">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Subtotal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extLst>
                  <a:ext uri="{0D108BD9-81ED-4DB2-BD59-A6C34878D82A}">
                    <a16:rowId xmlns:a16="http://schemas.microsoft.com/office/drawing/2014/main" val="1563967087"/>
                  </a:ext>
                </a:extLst>
              </a:tr>
              <a:tr h="231613">
                <a:tc vMerge="1">
                  <a:txBody>
                    <a:bodyPr/>
                    <a:lstStyle/>
                    <a:p>
                      <a:endParaRPr lang="es-MX"/>
                    </a:p>
                  </a:txBody>
                  <a:tcPr/>
                </a:tc>
                <a:tc>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Federal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Estatal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vMerge="1">
                  <a:txBody>
                    <a:bodyPr/>
                    <a:lstStyle/>
                    <a:p>
                      <a:endParaRPr lang="es-MX"/>
                    </a:p>
                  </a:txBody>
                  <a:tcPr/>
                </a:tc>
                <a:extLst>
                  <a:ext uri="{0D108BD9-81ED-4DB2-BD59-A6C34878D82A}">
                    <a16:rowId xmlns:a16="http://schemas.microsoft.com/office/drawing/2014/main" val="159772694"/>
                  </a:ext>
                </a:extLst>
              </a:tr>
              <a:tr h="231613">
                <a:tc vMerge="1">
                  <a:txBody>
                    <a:bodyPr/>
                    <a:lstStyle/>
                    <a:p>
                      <a:endParaRPr lang="es-MX"/>
                    </a:p>
                  </a:txBody>
                  <a:tcPr/>
                </a:tc>
                <a:tc>
                  <a:txBody>
                    <a:bodyPr/>
                    <a:lstStyle/>
                    <a:p>
                      <a:pPr algn="ctr">
                        <a:lnSpc>
                          <a:spcPct val="100000"/>
                        </a:lnSpc>
                        <a:spcAft>
                          <a:spcPts val="0"/>
                        </a:spcAft>
                      </a:pPr>
                      <a:r>
                        <a:rPr lang="es-MX"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00000"/>
                        </a:lnSpc>
                        <a:spcAft>
                          <a:spcPts val="0"/>
                        </a:spcAft>
                      </a:pPr>
                      <a:r>
                        <a:rPr lang="es-MX"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vMerge="1">
                  <a:txBody>
                    <a:bodyPr/>
                    <a:lstStyle/>
                    <a:p>
                      <a:endParaRPr lang="es-MX"/>
                    </a:p>
                  </a:txBody>
                  <a:tcPr/>
                </a:tc>
                <a:extLst>
                  <a:ext uri="{0D108BD9-81ED-4DB2-BD59-A6C34878D82A}">
                    <a16:rowId xmlns:a16="http://schemas.microsoft.com/office/drawing/2014/main" val="3980832056"/>
                  </a:ext>
                </a:extLst>
              </a:tr>
              <a:tr h="231613">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 Servicios personales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2,008,892.00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2,008,892.00 </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1717944770"/>
                  </a:ext>
                </a:extLst>
              </a:tr>
              <a:tr h="463225">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 Materiales y suministros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415,929.29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3,000.00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418,929.29 </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2832319628"/>
                  </a:ext>
                </a:extLst>
              </a:tr>
              <a:tr h="231613">
                <a:tc>
                  <a:txBody>
                    <a:bodyPr/>
                    <a:lstStyle/>
                    <a:p>
                      <a:pPr algn="l">
                        <a:lnSpc>
                          <a:spcPct val="100000"/>
                        </a:lnSpc>
                        <a:spcAft>
                          <a:spcPts val="0"/>
                        </a:spcAft>
                      </a:pPr>
                      <a:r>
                        <a:rPr lang="es-MX"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 Servicios generales</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1,263,738.84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353,674.00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1,617,412.84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3863367118"/>
                  </a:ext>
                </a:extLst>
              </a:tr>
              <a:tr h="694834">
                <a:tc>
                  <a:txBody>
                    <a:bodyPr/>
                    <a:lstStyle/>
                    <a:p>
                      <a:pPr algn="l">
                        <a:lnSpc>
                          <a:spcPct val="100000"/>
                        </a:lnSpc>
                        <a:spcAft>
                          <a:spcPts val="0"/>
                        </a:spcAft>
                      </a:pPr>
                      <a:r>
                        <a:rPr lang="es-MX"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 Transferencias, asignaciones, subsidios y otras ayudas</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3787688536"/>
                  </a:ext>
                </a:extLst>
              </a:tr>
              <a:tr h="463225">
                <a:tc>
                  <a:txBody>
                    <a:bodyPr/>
                    <a:lstStyle/>
                    <a:p>
                      <a:pPr algn="l">
                        <a:lnSpc>
                          <a:spcPct val="100000"/>
                        </a:lnSpc>
                        <a:spcAft>
                          <a:spcPts val="0"/>
                        </a:spcAft>
                      </a:pPr>
                      <a:r>
                        <a:rPr lang="es-MX"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 Bienes muebles e inmuebles</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793,687.80 </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793,687.80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1198649607"/>
                  </a:ext>
                </a:extLst>
              </a:tr>
              <a:tr h="231613">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6000: Obras públicas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3819135101"/>
                  </a:ext>
                </a:extLst>
              </a:tr>
              <a:tr h="254772">
                <a:tc gridSpan="3">
                  <a:txBody>
                    <a:bodyPr/>
                    <a:lstStyle/>
                    <a:p>
                      <a:pPr algn="r">
                        <a:lnSpc>
                          <a:spcPct val="100000"/>
                        </a:lnSpc>
                        <a:spcAft>
                          <a:spcPts val="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r">
                        <a:lnSpc>
                          <a:spcPct val="10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4,838,921.93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1186035262"/>
                  </a:ext>
                </a:extLst>
              </a:tr>
            </a:tbl>
          </a:graphicData>
        </a:graphic>
      </p:graphicFrame>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303" y="1962246"/>
            <a:ext cx="2413177" cy="1393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1857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23" name="4 Elipse">
            <a:extLst>
              <a:ext uri="{FF2B5EF4-FFF2-40B4-BE49-F238E27FC236}">
                <a16:creationId xmlns:a16="http://schemas.microsoft.com/office/drawing/2014/main" id="{86EFDE5D-2D09-4048-B494-CE66419CD8F8}"/>
              </a:ext>
            </a:extLst>
          </p:cNvPr>
          <p:cNvSpPr/>
          <p:nvPr/>
        </p:nvSpPr>
        <p:spPr>
          <a:xfrm>
            <a:off x="24076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latin typeface="Mestiza" panose="00000500000000000000" pitchFamily="50" charset="0"/>
              </a:rPr>
              <a:t>6</a:t>
            </a:r>
            <a:endParaRPr lang="es-MX" sz="1400" b="1" dirty="0">
              <a:solidFill>
                <a:schemeClr val="bg1"/>
              </a:solidFill>
              <a:effectLst>
                <a:outerShdw blurRad="38100" dist="38100" dir="2700000" algn="tl">
                  <a:srgbClr val="000000">
                    <a:alpha val="43137"/>
                  </a:srgbClr>
                </a:outerShdw>
              </a:effectLst>
              <a:latin typeface="Mestiza" panose="00000500000000000000" pitchFamily="50" charset="0"/>
            </a:endParaRPr>
          </a:p>
        </p:txBody>
      </p:sp>
      <p:sp>
        <p:nvSpPr>
          <p:cNvPr id="2" name="3 CuadroTexto">
            <a:extLst>
              <a:ext uri="{FF2B5EF4-FFF2-40B4-BE49-F238E27FC236}">
                <a16:creationId xmlns:a16="http://schemas.microsoft.com/office/drawing/2014/main" id="{4CF6CDB5-6173-81AC-F27E-7983D6420A9B}"/>
              </a:ext>
            </a:extLst>
          </p:cNvPr>
          <p:cNvSpPr txBox="1"/>
          <p:nvPr/>
        </p:nvSpPr>
        <p:spPr>
          <a:xfrm>
            <a:off x="611560" y="1002214"/>
            <a:ext cx="4896544" cy="338554"/>
          </a:xfrm>
          <a:prstGeom prst="rect">
            <a:avLst/>
          </a:prstGeom>
          <a:noFill/>
        </p:spPr>
        <p:txBody>
          <a:bodyPr wrap="square" rtlCol="0">
            <a:spAutoFit/>
          </a:bodyPr>
          <a:lstStyle/>
          <a:p>
            <a:r>
              <a:rPr lang="es-MX" sz="1600" b="1" dirty="0" smtClean="0">
                <a:solidFill>
                  <a:srgbClr val="992D49"/>
                </a:solidFill>
                <a:effectLst>
                  <a:outerShdw blurRad="38100" dist="38100" dir="2700000" algn="tl">
                    <a:srgbClr val="000000">
                      <a:alpha val="43137"/>
                    </a:srgbClr>
                  </a:outerShdw>
                </a:effectLst>
                <a:latin typeface="Mestiza" panose="00000500000000000000" pitchFamily="50" charset="0"/>
              </a:rPr>
              <a:t>Percepción de la Población Atendida</a:t>
            </a:r>
            <a:endParaRPr lang="es-MX" sz="1600" b="1" dirty="0">
              <a:solidFill>
                <a:srgbClr val="992D49"/>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5"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931167750"/>
              </p:ext>
            </p:extLst>
          </p:nvPr>
        </p:nvGraphicFramePr>
        <p:xfrm>
          <a:off x="323528" y="1430479"/>
          <a:ext cx="8496944" cy="845820"/>
        </p:xfrm>
        <a:graphic>
          <a:graphicData uri="http://schemas.openxmlformats.org/drawingml/2006/table">
            <a:tbl>
              <a:tblPr firstRow="1" bandRow="1">
                <a:effectLst/>
                <a:tableStyleId>{5C22544A-7EE6-4342-B048-85BDC9FD1C3A}</a:tableStyleId>
              </a:tblPr>
              <a:tblGrid>
                <a:gridCol w="8496944">
                  <a:extLst>
                    <a:ext uri="{9D8B030D-6E8A-4147-A177-3AD203B41FA5}">
                      <a16:colId xmlns:a16="http://schemas.microsoft.com/office/drawing/2014/main" val="20000"/>
                    </a:ext>
                  </a:extLst>
                </a:gridCol>
              </a:tblGrid>
              <a:tr h="576064">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El programa </a:t>
                      </a:r>
                      <a:r>
                        <a:rPr lang="es-MX" sz="1100" b="1" dirty="0" smtClean="0">
                          <a:solidFill>
                            <a:schemeClr val="tx1"/>
                          </a:solidFill>
                          <a:effectLst/>
                          <a:latin typeface="Mestiza" panose="00000500000000000000" pitchFamily="50" charset="0"/>
                          <a:ea typeface="Calibri"/>
                          <a:cs typeface="Times New Roman"/>
                        </a:rPr>
                        <a:t>Planificación Familiar</a:t>
                      </a:r>
                      <a:r>
                        <a:rPr lang="es-MX" sz="1100" b="0" dirty="0" smtClean="0">
                          <a:solidFill>
                            <a:schemeClr val="tx1"/>
                          </a:solidFill>
                          <a:effectLst/>
                          <a:latin typeface="Mestiza" panose="00000500000000000000" pitchFamily="50" charset="0"/>
                          <a:ea typeface="Calibri"/>
                          <a:cs typeface="Times New Roman"/>
                        </a:rPr>
                        <a:t> no cuenta con un instrumento para medir el grado de satisfacción de la Población</a:t>
                      </a:r>
                      <a:r>
                        <a:rPr lang="es-MX" sz="1100" b="0" baseline="0" dirty="0" smtClean="0">
                          <a:solidFill>
                            <a:schemeClr val="tx1"/>
                          </a:solidFill>
                          <a:effectLst/>
                          <a:latin typeface="Mestiza" panose="00000500000000000000" pitchFamily="50" charset="0"/>
                          <a:ea typeface="Calibri"/>
                          <a:cs typeface="Times New Roman"/>
                        </a:rPr>
                        <a:t> Atendida.</a:t>
                      </a:r>
                    </a:p>
                    <a:p>
                      <a:pPr algn="just">
                        <a:lnSpc>
                          <a:spcPct val="150000"/>
                        </a:lnSpc>
                        <a:spcAft>
                          <a:spcPts val="0"/>
                        </a:spcAft>
                      </a:pPr>
                      <a:r>
                        <a:rPr lang="es-MX" sz="1100" b="0" baseline="0" dirty="0" smtClean="0">
                          <a:solidFill>
                            <a:schemeClr val="tx1"/>
                          </a:solidFill>
                          <a:effectLst/>
                          <a:latin typeface="Mestiza" panose="00000500000000000000" pitchFamily="50" charset="0"/>
                          <a:ea typeface="Calibri"/>
                          <a:cs typeface="Times New Roman"/>
                        </a:rPr>
                        <a:t>Por lo que, se recomienda gestionar dicho instrumento que permita recabar información para medir el grado de satisfacción de la población atendida y sus resultados.</a:t>
                      </a:r>
                      <a:endParaRPr lang="es-MX" sz="1100" b="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20 Elipse"/>
          <p:cNvSpPr/>
          <p:nvPr/>
        </p:nvSpPr>
        <p:spPr>
          <a:xfrm>
            <a:off x="240760" y="241012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7</a:t>
            </a:r>
          </a:p>
        </p:txBody>
      </p:sp>
      <p:sp>
        <p:nvSpPr>
          <p:cNvPr id="7" name="3 CuadroTexto">
            <a:extLst>
              <a:ext uri="{FF2B5EF4-FFF2-40B4-BE49-F238E27FC236}">
                <a16:creationId xmlns:a16="http://schemas.microsoft.com/office/drawing/2014/main" id="{98E40C20-BD6E-C708-F079-96F29A37D6BE}"/>
              </a:ext>
            </a:extLst>
          </p:cNvPr>
          <p:cNvSpPr txBox="1"/>
          <p:nvPr/>
        </p:nvSpPr>
        <p:spPr>
          <a:xfrm>
            <a:off x="611560" y="2431614"/>
            <a:ext cx="3456384" cy="338554"/>
          </a:xfrm>
          <a:prstGeom prst="rect">
            <a:avLst/>
          </a:prstGeom>
          <a:noFill/>
        </p:spPr>
        <p:txBody>
          <a:bodyPr wrap="square" rtlCol="0">
            <a:spAutoFit/>
          </a:bodyPr>
          <a:lstStyle/>
          <a:p>
            <a:r>
              <a:rPr lang="es-MX" sz="1600" b="1" dirty="0" smtClean="0">
                <a:solidFill>
                  <a:srgbClr val="742E43"/>
                </a:solidFill>
                <a:effectLst>
                  <a:outerShdw blurRad="38100" dist="38100" dir="2700000" algn="tl">
                    <a:srgbClr val="000000">
                      <a:alpha val="43137"/>
                    </a:srgbClr>
                  </a:outerShdw>
                </a:effectLst>
                <a:latin typeface="Mestiza" panose="00000500000000000000" pitchFamily="50" charset="0"/>
              </a:rPr>
              <a:t>Medición de Resultados</a:t>
            </a:r>
            <a:endParaRPr lang="es-MX" sz="1600" b="1" dirty="0">
              <a:solidFill>
                <a:srgbClr val="742E43"/>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145009341"/>
              </p:ext>
            </p:extLst>
          </p:nvPr>
        </p:nvGraphicFramePr>
        <p:xfrm>
          <a:off x="323528" y="2852936"/>
          <a:ext cx="8496944" cy="3787424"/>
        </p:xfrm>
        <a:graphic>
          <a:graphicData uri="http://schemas.openxmlformats.org/drawingml/2006/table">
            <a:tbl>
              <a:tblPr firstRow="1" bandRow="1">
                <a:tableStyleId>{2D5ABB26-0587-4C30-8999-92F81FD0307C}</a:tableStyleId>
              </a:tblPr>
              <a:tblGrid>
                <a:gridCol w="4464496">
                  <a:extLst>
                    <a:ext uri="{9D8B030D-6E8A-4147-A177-3AD203B41FA5}">
                      <a16:colId xmlns:a16="http://schemas.microsoft.com/office/drawing/2014/main" val="3766661157"/>
                    </a:ext>
                  </a:extLst>
                </a:gridCol>
                <a:gridCol w="4032448">
                  <a:extLst>
                    <a:ext uri="{9D8B030D-6E8A-4147-A177-3AD203B41FA5}">
                      <a16:colId xmlns:a16="http://schemas.microsoft.com/office/drawing/2014/main" val="1813961267"/>
                    </a:ext>
                  </a:extLst>
                </a:gridCol>
              </a:tblGrid>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Fin.</a:t>
                      </a:r>
                      <a:r>
                        <a:rPr lang="es-MX" sz="1100" dirty="0" smtClean="0">
                          <a:latin typeface="Mestiza" panose="00000500000000000000" pitchFamily="50" charset="0"/>
                        </a:rPr>
                        <a:t> Tasa de variación del registro de Usuarias</a:t>
                      </a:r>
                      <a:r>
                        <a:rPr lang="es-MX" sz="1100" baseline="0" dirty="0" smtClean="0">
                          <a:latin typeface="Mestiza" panose="00000500000000000000" pitchFamily="50" charset="0"/>
                        </a:rPr>
                        <a:t> y Usuarios Activos respecto a las alcanzadas en el ejercicio anterior.</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5871602"/>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a:t>
                      </a:r>
                      <a:r>
                        <a:rPr lang="es-MX" sz="1100" b="1" baseline="0" dirty="0" smtClean="0">
                          <a:latin typeface="Mestiza" panose="00000500000000000000" pitchFamily="50" charset="0"/>
                        </a:rPr>
                        <a:t> Propósito.</a:t>
                      </a:r>
                      <a:r>
                        <a:rPr lang="es-MX" sz="1100" baseline="0" dirty="0" smtClean="0">
                          <a:latin typeface="Mestiza" panose="00000500000000000000" pitchFamily="50" charset="0"/>
                        </a:rPr>
                        <a:t> </a:t>
                      </a:r>
                      <a:r>
                        <a:rPr lang="es-MX" sz="1100" dirty="0" smtClean="0">
                          <a:latin typeface="Mestiza" panose="00000500000000000000" pitchFamily="50" charset="0"/>
                        </a:rPr>
                        <a:t>Cobertura de usuarias y usuarios activos de Métodos anticonceptivos de la Secretaria de salud.</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819995"/>
                  </a:ext>
                </a:extLst>
              </a:tr>
              <a:tr h="573614">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Componente 1.</a:t>
                      </a:r>
                      <a:r>
                        <a:rPr lang="es-MX" sz="1100" dirty="0" smtClean="0">
                          <a:latin typeface="Mestiza" panose="00000500000000000000" pitchFamily="50" charset="0"/>
                        </a:rPr>
                        <a:t> Mujeres que adoptan un método anticonceptivo por primera vez.</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396893"/>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Componente 2.</a:t>
                      </a:r>
                      <a:r>
                        <a:rPr lang="es-MX" sz="1100" dirty="0" smtClean="0">
                          <a:latin typeface="Mestiza" panose="00000500000000000000" pitchFamily="50" charset="0"/>
                        </a:rPr>
                        <a:t> Mujeres aceptantes de método anticonceptivo post evento obstétrico.</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935566"/>
                  </a:ext>
                </a:extLst>
              </a:tr>
              <a:tr h="573614">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Componente 3.</a:t>
                      </a:r>
                      <a:r>
                        <a:rPr lang="es-MX" sz="1100" dirty="0" smtClean="0">
                          <a:latin typeface="Mestiza" panose="00000500000000000000" pitchFamily="50" charset="0"/>
                        </a:rPr>
                        <a:t> Vasectomías Realizadas.</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192023"/>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a:t>
                      </a:r>
                      <a:r>
                        <a:rPr lang="es-MX" sz="1100" b="1" baseline="0" dirty="0" smtClean="0">
                          <a:latin typeface="Mestiza" panose="00000500000000000000" pitchFamily="50" charset="0"/>
                        </a:rPr>
                        <a:t> Actividades.</a:t>
                      </a:r>
                      <a:r>
                        <a:rPr lang="es-MX" sz="1100" baseline="0" dirty="0" smtClean="0">
                          <a:latin typeface="Mestiza" panose="00000500000000000000" pitchFamily="50" charset="0"/>
                        </a:rPr>
                        <a:t> </a:t>
                      </a:r>
                      <a:r>
                        <a:rPr lang="es-MX" sz="1100" dirty="0" smtClean="0">
                          <a:latin typeface="Mestiza" panose="00000500000000000000" pitchFamily="50" charset="0"/>
                        </a:rPr>
                        <a:t>Porcentaje de capacitaciones realizadas a personal de primer nivel de atención.</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4397770"/>
                  </a:ext>
                </a:extLst>
              </a:tr>
            </a:tbl>
          </a:graphicData>
        </a:graphic>
      </p:graphicFrame>
      <p:grpSp>
        <p:nvGrpSpPr>
          <p:cNvPr id="31" name="Grupo 30"/>
          <p:cNvGrpSpPr/>
          <p:nvPr/>
        </p:nvGrpSpPr>
        <p:grpSpPr>
          <a:xfrm>
            <a:off x="4951989" y="2967952"/>
            <a:ext cx="3750706" cy="3557392"/>
            <a:chOff x="4951989" y="2924944"/>
            <a:chExt cx="3750706" cy="3672408"/>
          </a:xfrm>
        </p:grpSpPr>
        <p:pic>
          <p:nvPicPr>
            <p:cNvPr id="14" name="Imagen 13"/>
            <p:cNvPicPr>
              <a:picLocks noChangeAspect="1"/>
            </p:cNvPicPr>
            <p:nvPr/>
          </p:nvPicPr>
          <p:blipFill rotWithShape="1">
            <a:blip r:embed="rId4"/>
            <a:srcRect t="25352" b="26013"/>
            <a:stretch/>
          </p:blipFill>
          <p:spPr>
            <a:xfrm>
              <a:off x="4959427" y="2924944"/>
              <a:ext cx="3743268" cy="504056"/>
            </a:xfrm>
            <a:prstGeom prst="rect">
              <a:avLst/>
            </a:prstGeom>
          </p:spPr>
        </p:pic>
        <p:pic>
          <p:nvPicPr>
            <p:cNvPr id="16" name="Imagen 15"/>
            <p:cNvPicPr>
              <a:picLocks noChangeAspect="1"/>
            </p:cNvPicPr>
            <p:nvPr/>
          </p:nvPicPr>
          <p:blipFill rotWithShape="1">
            <a:blip r:embed="rId5"/>
            <a:srcRect t="27232" b="24417"/>
            <a:stretch/>
          </p:blipFill>
          <p:spPr>
            <a:xfrm>
              <a:off x="4959427" y="3573016"/>
              <a:ext cx="3743268" cy="504056"/>
            </a:xfrm>
            <a:prstGeom prst="rect">
              <a:avLst/>
            </a:prstGeom>
          </p:spPr>
        </p:pic>
        <p:pic>
          <p:nvPicPr>
            <p:cNvPr id="19" name="Imagen 18"/>
            <p:cNvPicPr>
              <a:picLocks noChangeAspect="1"/>
            </p:cNvPicPr>
            <p:nvPr/>
          </p:nvPicPr>
          <p:blipFill rotWithShape="1">
            <a:blip r:embed="rId6"/>
            <a:srcRect t="25225" b="26424"/>
            <a:stretch/>
          </p:blipFill>
          <p:spPr>
            <a:xfrm>
              <a:off x="4959427" y="4221088"/>
              <a:ext cx="3743268" cy="504056"/>
            </a:xfrm>
            <a:prstGeom prst="rect">
              <a:avLst/>
            </a:prstGeom>
          </p:spPr>
        </p:pic>
        <p:pic>
          <p:nvPicPr>
            <p:cNvPr id="21" name="Imagen 20"/>
            <p:cNvPicPr>
              <a:picLocks noChangeAspect="1"/>
            </p:cNvPicPr>
            <p:nvPr/>
          </p:nvPicPr>
          <p:blipFill rotWithShape="1">
            <a:blip r:embed="rId7"/>
            <a:srcRect t="29342" b="28971"/>
            <a:stretch/>
          </p:blipFill>
          <p:spPr>
            <a:xfrm>
              <a:off x="4951989" y="4869160"/>
              <a:ext cx="3743268" cy="432048"/>
            </a:xfrm>
            <a:prstGeom prst="rect">
              <a:avLst/>
            </a:prstGeom>
          </p:spPr>
        </p:pic>
        <p:pic>
          <p:nvPicPr>
            <p:cNvPr id="26" name="Imagen 25"/>
            <p:cNvPicPr>
              <a:picLocks noChangeAspect="1"/>
            </p:cNvPicPr>
            <p:nvPr/>
          </p:nvPicPr>
          <p:blipFill rotWithShape="1">
            <a:blip r:embed="rId8"/>
            <a:srcRect t="28976" b="29580"/>
            <a:stretch/>
          </p:blipFill>
          <p:spPr>
            <a:xfrm>
              <a:off x="4951989" y="5517231"/>
              <a:ext cx="3743268" cy="432049"/>
            </a:xfrm>
            <a:prstGeom prst="rect">
              <a:avLst/>
            </a:prstGeom>
          </p:spPr>
        </p:pic>
        <p:pic>
          <p:nvPicPr>
            <p:cNvPr id="30" name="Imagen 29"/>
            <p:cNvPicPr>
              <a:picLocks noChangeAspect="1"/>
            </p:cNvPicPr>
            <p:nvPr/>
          </p:nvPicPr>
          <p:blipFill rotWithShape="1">
            <a:blip r:embed="rId9"/>
            <a:srcRect t="25393" b="25972"/>
            <a:stretch/>
          </p:blipFill>
          <p:spPr>
            <a:xfrm>
              <a:off x="4951989" y="6093296"/>
              <a:ext cx="3743268" cy="504056"/>
            </a:xfrm>
            <a:prstGeom prst="rect">
              <a:avLst/>
            </a:prstGeom>
          </p:spPr>
        </p:pic>
      </p:grpSp>
    </p:spTree>
    <p:extLst>
      <p:ext uri="{BB962C8B-B14F-4D97-AF65-F5344CB8AC3E}">
        <p14:creationId xmlns:p14="http://schemas.microsoft.com/office/powerpoint/2010/main" val="1512777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8</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497454386"/>
              </p:ext>
            </p:extLst>
          </p:nvPr>
        </p:nvGraphicFramePr>
        <p:xfrm>
          <a:off x="251520" y="1480904"/>
          <a:ext cx="8640960" cy="5128895"/>
        </p:xfrm>
        <a:graphic>
          <a:graphicData uri="http://schemas.openxmlformats.org/drawingml/2006/table">
            <a:tbl>
              <a:tblPr firstRow="1" bandRow="1">
                <a:effectLst/>
                <a:tableStyleId>{5C22544A-7EE6-4342-B048-85BDC9FD1C3A}</a:tableStyleId>
              </a:tblPr>
              <a:tblGrid>
                <a:gridCol w="4345370">
                  <a:extLst>
                    <a:ext uri="{9D8B030D-6E8A-4147-A177-3AD203B41FA5}">
                      <a16:colId xmlns:a16="http://schemas.microsoft.com/office/drawing/2014/main" val="20000"/>
                    </a:ext>
                  </a:extLst>
                </a:gridCol>
                <a:gridCol w="4295590">
                  <a:extLst>
                    <a:ext uri="{9D8B030D-6E8A-4147-A177-3AD203B41FA5}">
                      <a16:colId xmlns:a16="http://schemas.microsoft.com/office/drawing/2014/main" val="20001"/>
                    </a:ext>
                  </a:extLst>
                </a:gridCol>
              </a:tblGrid>
              <a:tr h="252510">
                <a:tc>
                  <a:txBody>
                    <a:bodyPr/>
                    <a:lstStyle/>
                    <a:p>
                      <a:pPr marL="0" algn="ctr" defTabSz="914400" rtl="0" eaLnBrk="1" latinLnBrk="0" hangingPunct="1"/>
                      <a:r>
                        <a:rPr lang="es-MX" sz="1100" b="1" kern="1200" dirty="0" smtClean="0">
                          <a:solidFill>
                            <a:sysClr val="windowText" lastClr="000000"/>
                          </a:solidFill>
                          <a:effectLst/>
                          <a:latin typeface="Mestiza" panose="00000500000000000000" pitchFamily="50" charset="0"/>
                          <a:ea typeface="+mn-ea"/>
                          <a:cs typeface="+mn-cs"/>
                        </a:rPr>
                        <a:t>Fortalezas</a:t>
                      </a:r>
                      <a:endParaRPr lang="es-MX" sz="1100" b="1" kern="1200" dirty="0">
                        <a:solidFill>
                          <a:sysClr val="windowText" lastClr="000000"/>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tc>
                  <a:txBody>
                    <a:bodyPr/>
                    <a:lstStyle/>
                    <a:p>
                      <a:pPr marL="0" algn="ctr" defTabSz="914400" rtl="0" eaLnBrk="1" latinLnBrk="0" hangingPunct="1"/>
                      <a:r>
                        <a:rPr lang="es-MX" sz="1100" b="1" kern="1200" dirty="0" smtClean="0">
                          <a:solidFill>
                            <a:sysClr val="windowText" lastClr="000000"/>
                          </a:solidFill>
                          <a:effectLst/>
                          <a:latin typeface="Mestiza" panose="00000500000000000000" pitchFamily="50" charset="0"/>
                          <a:ea typeface="+mn-ea"/>
                          <a:cs typeface="+mn-cs"/>
                        </a:rPr>
                        <a:t>Oportunidades</a:t>
                      </a:r>
                      <a:endParaRPr lang="es-MX" sz="1100" b="1" kern="1200" dirty="0">
                        <a:solidFill>
                          <a:sysClr val="windowText" lastClr="000000"/>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2361296">
                <a:tc>
                  <a:txBody>
                    <a:bodyPr/>
                    <a:lstStyle/>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 El programa está vinculado a los objetivos y estrategias del PSS 2017 – 2021 y del PED Sinaloa 2017 – 2021.</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la MIR y sus fichas técnicas donde las metas de los indicadores están orientadas a impulsar el desempeño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programa se encuentra alineado conforme a la Ley de Salud del Estado de Sinaloa.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Existen elementos metodológicos y de planeación que permiten diseñar, monitoreo, dar seguimiento, evaluar y rendir cuentas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un plan estratégico que contempla los resultados que se quieren alcanzar, y los indicadores para medir el avance en el logro de sus resultados.</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programa alcanzó un 98.51% de cobertura en el ejercicio fiscal 2021.</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En la página web de los SSS se puede localizar la información de resultados principales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utilizan elementos metodológicos y normas que apoyan la información.</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Los procesos clave en la operación del programa coinciden con las actividades y metas de la MIR.</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Los indicadores de Fin y Propósito cumplen con resultados satisfactorios, mismos que se encuentran vertidos en la MIR.</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personal del programa está comprometido con los objetivos establecidos.</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tiene identificado el problema que busca resolver, mismo que se encuentra identificado en el árbol del problema del programa y en el PSS 2020 – 2024 derivado del PND 2019 – 2024.</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Se cuenta con la NOM 005-SSA2-1993, de los Servicios de Planificación Familiar.</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se encuentra alineado conforme a la Ley General de Salud.</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se encuentra vinculado con los Objetivos del Desarrollo Sostenible.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utiliza sistemas de captura y análisis de la información.</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Apoyo en el ámbito financiero por parte del nivel federal.</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Apoyo en especie con insumos anticonceptivos por parte del nivel federal, asimismo, se cuenta con una amplia gama de métodos anticonceptivos a ofertar en la población que acude a solicitar los servicios del programa.</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7434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9</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graphicFrame>
        <p:nvGraphicFramePr>
          <p:cNvPr id="8" name="7 Tabla"/>
          <p:cNvGraphicFramePr>
            <a:graphicFrameLocks noGrp="1"/>
          </p:cNvGraphicFramePr>
          <p:nvPr>
            <p:extLst>
              <p:ext uri="{D42A27DB-BD31-4B8C-83A1-F6EECF244321}">
                <p14:modId xmlns:p14="http://schemas.microsoft.com/office/powerpoint/2010/main" val="484501106"/>
              </p:ext>
            </p:extLst>
          </p:nvPr>
        </p:nvGraphicFramePr>
        <p:xfrm>
          <a:off x="251520" y="1534708"/>
          <a:ext cx="8640960" cy="3766500"/>
        </p:xfrm>
        <a:graphic>
          <a:graphicData uri="http://schemas.openxmlformats.org/drawingml/2006/table">
            <a:tbl>
              <a:tblPr firstRow="1" bandRow="1">
                <a:effectLst/>
                <a:tableStyleId>{5C22544A-7EE6-4342-B048-85BDC9FD1C3A}</a:tableStyleId>
              </a:tblPr>
              <a:tblGrid>
                <a:gridCol w="4345370">
                  <a:extLst>
                    <a:ext uri="{9D8B030D-6E8A-4147-A177-3AD203B41FA5}">
                      <a16:colId xmlns:a16="http://schemas.microsoft.com/office/drawing/2014/main" val="20000"/>
                    </a:ext>
                  </a:extLst>
                </a:gridCol>
                <a:gridCol w="4295590">
                  <a:extLst>
                    <a:ext uri="{9D8B030D-6E8A-4147-A177-3AD203B41FA5}">
                      <a16:colId xmlns:a16="http://schemas.microsoft.com/office/drawing/2014/main" val="20001"/>
                    </a:ext>
                  </a:extLst>
                </a:gridCol>
              </a:tblGrid>
              <a:tr h="252510">
                <a:tc>
                  <a:txBody>
                    <a:bodyPr/>
                    <a:lstStyle/>
                    <a:p>
                      <a:pPr marL="0" algn="ctr" defTabSz="914400" rtl="0" eaLnBrk="1" latinLnBrk="0" hangingPunct="1"/>
                      <a:r>
                        <a:rPr lang="es-MX" sz="1100" b="1" kern="1200" dirty="0" smtClean="0">
                          <a:solidFill>
                            <a:sysClr val="windowText" lastClr="000000"/>
                          </a:solidFill>
                          <a:effectLst/>
                          <a:latin typeface="Mestiza" panose="00000500000000000000" pitchFamily="50" charset="0"/>
                          <a:ea typeface="+mn-ea"/>
                          <a:cs typeface="+mn-cs"/>
                        </a:rPr>
                        <a:t>Debilidades</a:t>
                      </a:r>
                      <a:endParaRPr lang="es-MX" sz="1100" b="1" kern="1200" dirty="0">
                        <a:solidFill>
                          <a:sysClr val="windowText" lastClr="000000"/>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tc>
                  <a:txBody>
                    <a:bodyPr/>
                    <a:lstStyle/>
                    <a:p>
                      <a:pPr marL="0" algn="ctr" defTabSz="914400" rtl="0" eaLnBrk="1" latinLnBrk="0" hangingPunct="1"/>
                      <a:r>
                        <a:rPr lang="es-MX" sz="1100" b="1" kern="1200" dirty="0">
                          <a:solidFill>
                            <a:sysClr val="windowText" lastClr="000000"/>
                          </a:solidFill>
                          <a:effectLst/>
                          <a:latin typeface="Mestiza" panose="00000500000000000000" pitchFamily="50" charset="0"/>
                          <a:ea typeface="+mn-ea"/>
                          <a:cs typeface="+mn-cs"/>
                        </a:rPr>
                        <a:t>Amenazas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3507420">
                <a:tc>
                  <a:txBody>
                    <a:bodyPr/>
                    <a:lstStyle/>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No contar con suficientes médicos interesados en la certificación de la técnica de vasectomía sin bisturí.</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No contar con el servicio de vasectomía sin bisturí en todas las jurisdicciones sanitarias.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No contar con vehículos en condiciones para realizar supervisiones en toda la entidad con mayor frecuencia.</a:t>
                      </a:r>
                      <a:endParaRPr lang="es-MX" sz="1100" b="0" kern="1200" dirty="0">
                        <a:solidFill>
                          <a:schemeClr val="tx1"/>
                        </a:solidFill>
                        <a:latin typeface="Mestiza" panose="00000500000000000000" pitchFamily="50" charset="0"/>
                        <a:ea typeface="+mn-ea"/>
                        <a:cs typeface="+mn-cs"/>
                      </a:endParaRP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No se cuenta con un instrumento para medir el grado</a:t>
                      </a:r>
                      <a:r>
                        <a:rPr lang="es-MX" sz="1100" b="0" kern="1200" baseline="0" dirty="0" smtClean="0">
                          <a:solidFill>
                            <a:schemeClr val="tx1"/>
                          </a:solidFill>
                          <a:latin typeface="Mestiza" panose="00000500000000000000" pitchFamily="50" charset="0"/>
                          <a:ea typeface="+mn-ea"/>
                          <a:cs typeface="+mn-cs"/>
                        </a:rPr>
                        <a:t> de satisfacción de la población atendida por 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Los recortes presupuestales no programas por ajustes aplicados para atender emergencias u otras prioridades administrativas, podrían impactar en la gestión de los servicios y programas de acción, además de ser factor de falta de cumplimiento de metas y objetivos.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A nivel federal, el recurso financiero tarda en ser ministrado.</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Retraso en el envío de los métodos anticonceptivos por parte del nivel federal.</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Por diversas causas entre el gobierno federal y los proveedores de los métodos anticonceptivos, no se logre realizar la compra de las necesidades programadas.</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spTree>
    <p:extLst>
      <p:ext uri="{BB962C8B-B14F-4D97-AF65-F5344CB8AC3E}">
        <p14:creationId xmlns:p14="http://schemas.microsoft.com/office/powerpoint/2010/main" val="749656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FORME. Asistencia Alimentaria (Despensas y Desayunos Escola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Asistencia Alimentaria (Despensas y Desayunos Escolares)</Template>
  <TotalTime>6509</TotalTime>
  <Words>2125</Words>
  <Application>Microsoft Office PowerPoint</Application>
  <PresentationFormat>Presentación en pantalla (4:3)</PresentationFormat>
  <Paragraphs>215</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Mestiza</vt:lpstr>
      <vt:lpstr>Times New Roman</vt:lpstr>
      <vt:lpstr>Wingdings</vt:lpstr>
      <vt:lpstr>INFORME. Asistencia Alimentaria (Despensas y Desayunos Escolares)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Planificacion familiar</dc:title>
  <dc:creator>CLSinaloa</dc:creator>
  <cp:lastModifiedBy>Lenovo</cp:lastModifiedBy>
  <cp:revision>221</cp:revision>
  <dcterms:created xsi:type="dcterms:W3CDTF">2020-02-21T23:32:07Z</dcterms:created>
  <dcterms:modified xsi:type="dcterms:W3CDTF">2022-11-22T21:07:45Z</dcterms:modified>
</cp:coreProperties>
</file>